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7" r:id="rId6"/>
    <p:sldMasterId id="2147483704" r:id="rId7"/>
    <p:sldMasterId id="2147483716" r:id="rId8"/>
  </p:sldMasterIdLst>
  <p:notesMasterIdLst>
    <p:notesMasterId r:id="rId41"/>
  </p:notesMasterIdLst>
  <p:sldIdLst>
    <p:sldId id="971" r:id="rId9"/>
    <p:sldId id="1084" r:id="rId10"/>
    <p:sldId id="973" r:id="rId11"/>
    <p:sldId id="974" r:id="rId12"/>
    <p:sldId id="975" r:id="rId13"/>
    <p:sldId id="1091" r:id="rId14"/>
    <p:sldId id="1092" r:id="rId15"/>
    <p:sldId id="1093" r:id="rId16"/>
    <p:sldId id="949" r:id="rId17"/>
    <p:sldId id="1094" r:id="rId18"/>
    <p:sldId id="1100" r:id="rId19"/>
    <p:sldId id="1095" r:id="rId20"/>
    <p:sldId id="1098" r:id="rId21"/>
    <p:sldId id="1099" r:id="rId22"/>
    <p:sldId id="1090" r:id="rId23"/>
    <p:sldId id="1101" r:id="rId24"/>
    <p:sldId id="1102" r:id="rId25"/>
    <p:sldId id="1109" r:id="rId26"/>
    <p:sldId id="1106" r:id="rId27"/>
    <p:sldId id="1108" r:id="rId28"/>
    <p:sldId id="950" r:id="rId29"/>
    <p:sldId id="956" r:id="rId30"/>
    <p:sldId id="1114" r:id="rId31"/>
    <p:sldId id="957" r:id="rId32"/>
    <p:sldId id="961" r:id="rId33"/>
    <p:sldId id="962" r:id="rId34"/>
    <p:sldId id="963" r:id="rId35"/>
    <p:sldId id="964" r:id="rId36"/>
    <p:sldId id="1110" r:id="rId37"/>
    <p:sldId id="1111" r:id="rId38"/>
    <p:sldId id="1112" r:id="rId39"/>
    <p:sldId id="1113" r:id="rId40"/>
  </p:sldIdLst>
  <p:sldSz cx="9144000" cy="5143500" type="screen16x9"/>
  <p:notesSz cx="6858000" cy="9144000"/>
  <p:custDataLst>
    <p:tags r:id="rId42"/>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2">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96"/>
      </p:cViewPr>
      <p:guideLst>
        <p:guide orient="horz" pos="1532"/>
        <p:guide pos="2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gs" Target="tags/tag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1610745881"/>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ln/>
        </p:spPr>
      </p:sp>
      <p:sp>
        <p:nvSpPr>
          <p:cNvPr id="880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lnSpc>
                <a:spcPct val="120000"/>
              </a:lnSpc>
              <a:buFont typeface="Wingdings 2" panose="05020102010507070707" pitchFamily="18" charset="2"/>
              <a:buChar char="³"/>
            </a:pPr>
            <a:r>
              <a:rPr lang="zh-CN" altLang="zh-CN" smtClean="0">
                <a:latin typeface="Arial" panose="020B0604020202020204" pitchFamily="34" charset="0"/>
              </a:rPr>
              <a:t>结合费根堡姆的全面质量管理理论，企业物流质量的内容包括物流商品质量、物流服务质量、物流工作质量和物流工程质量。</a:t>
            </a:r>
          </a:p>
          <a:p>
            <a:pPr lvl="1" eaLnBrk="1" hangingPunct="1">
              <a:lnSpc>
                <a:spcPct val="120000"/>
              </a:lnSpc>
              <a:buFont typeface="Wingdings 2" panose="05020102010507070707" pitchFamily="18" charset="2"/>
              <a:buChar char="³"/>
            </a:pPr>
            <a:endParaRPr lang="en-US" altLang="zh-CN" b="1" smtClean="0">
              <a:solidFill>
                <a:srgbClr val="000000"/>
              </a:solidFill>
              <a:latin typeface="宋体" panose="02010600030101010101" pitchFamily="2" charset="-122"/>
            </a:endParaRPr>
          </a:p>
          <a:p>
            <a:endParaRPr lang="zh-CN" altLang="en-US" smtClean="0">
              <a:latin typeface="Arial" panose="020B0604020202020204" pitchFamily="34" charset="0"/>
            </a:endParaRPr>
          </a:p>
        </p:txBody>
      </p:sp>
      <p:sp>
        <p:nvSpPr>
          <p:cNvPr id="880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56FA8C1-86CE-4068-ADAE-9ADAE794768D}" type="slidenum">
              <a:rPr lang="en-US" altLang="zh-CN" smtClean="0">
                <a:solidFill>
                  <a:srgbClr val="000000"/>
                </a:solidFill>
              </a:rPr>
              <a:pPr/>
              <a:t>2</a:t>
            </a:fld>
            <a:endParaRPr lang="en-US" altLang="zh-CN" smtClean="0">
              <a:solidFill>
                <a:srgbClr val="000000"/>
              </a:solidFill>
            </a:endParaRPr>
          </a:p>
        </p:txBody>
      </p:sp>
    </p:spTree>
    <p:extLst>
      <p:ext uri="{BB962C8B-B14F-4D97-AF65-F5344CB8AC3E}">
        <p14:creationId xmlns:p14="http://schemas.microsoft.com/office/powerpoint/2010/main" val="1455296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87458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722177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310046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99264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122748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001894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15486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412527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99144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705144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730339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855980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523567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713093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865469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09238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7994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57470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68"/>
            <a:ext cx="7772400" cy="1102519"/>
          </a:xfrm>
        </p:spPr>
        <p:txBody>
          <a:bodyPr anchor="b"/>
          <a:lstStyle>
            <a:lvl1pPr algn="l">
              <a:defRPr sz="3600"/>
            </a:lvl1pPr>
          </a:lstStyle>
          <a:p>
            <a:r>
              <a:rPr lang="zh-CN" altLang="en-US"/>
              <a:t>单击此处编辑母版标题样式</a:t>
            </a:r>
            <a:endParaRPr lang="en-US"/>
          </a:p>
        </p:txBody>
      </p:sp>
      <p:sp>
        <p:nvSpPr>
          <p:cNvPr id="3" name="副标题 2"/>
          <p:cNvSpPr>
            <a:spLocks noGrp="1"/>
          </p:cNvSpPr>
          <p:nvPr>
            <p:ph type="subTitle" idx="1"/>
          </p:nvPr>
        </p:nvSpPr>
        <p:spPr>
          <a:xfrm>
            <a:off x="687716"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FE79C27F-B04E-43D3-8AB3-B4FAF19DFBF4}"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EA2F3073-B252-470C-B6CB-8040659A29A6}" type="slidenum">
              <a:rPr lang="en-US" altLang="zh-CN"/>
              <a:pPr>
                <a:defRPr/>
              </a:pPr>
              <a:t>‹#›</a:t>
            </a:fld>
            <a:endParaRPr lang="en-US" altLang="zh-CN"/>
          </a:p>
        </p:txBody>
      </p:sp>
    </p:spTree>
    <p:extLst>
      <p:ext uri="{BB962C8B-B14F-4D97-AF65-F5344CB8AC3E}">
        <p14:creationId xmlns:p14="http://schemas.microsoft.com/office/powerpoint/2010/main" val="279181801"/>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华文楷体" pitchFamily="2" charset="-122"/>
                <a:ea typeface="华文楷体" pitchFamily="2" charset="-122"/>
              </a:defRPr>
            </a:lvl1pPr>
          </a:lstStyle>
          <a:p>
            <a:r>
              <a:rPr lang="zh-CN" altLang="en-US" dirty="0"/>
              <a:t>单击此处编辑母版标题样式</a:t>
            </a:r>
            <a:endParaRPr lang="en-US" dirty="0"/>
          </a:p>
        </p:txBody>
      </p:sp>
      <p:sp>
        <p:nvSpPr>
          <p:cNvPr id="3" name="内容占位符 2"/>
          <p:cNvSpPr>
            <a:spLocks noGrp="1"/>
          </p:cNvSpPr>
          <p:nvPr>
            <p:ph idx="1"/>
          </p:nvPr>
        </p:nvSpPr>
        <p:spPr/>
        <p:txBody>
          <a:bodyPr/>
          <a:lstStyle>
            <a:lvl1pPr>
              <a:defRPr baseline="0"/>
            </a:lvl1pPr>
            <a:lvl2pPr>
              <a:defRPr baseline="0"/>
            </a:lvl2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4274429A-A30C-4820-AED4-FCD0F5BEDDFC}"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C41DBFA2-8195-46B9-8748-AC3D0D52B6EA}" type="slidenum">
              <a:rPr lang="en-US" altLang="zh-CN"/>
              <a:pPr>
                <a:defRPr/>
              </a:pPr>
              <a:t>‹#›</a:t>
            </a:fld>
            <a:endParaRPr lang="en-US" altLang="zh-CN"/>
          </a:p>
        </p:txBody>
      </p:sp>
    </p:spTree>
    <p:extLst>
      <p:ext uri="{BB962C8B-B14F-4D97-AF65-F5344CB8AC3E}">
        <p14:creationId xmlns:p14="http://schemas.microsoft.com/office/powerpoint/2010/main" val="5487637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a:t>单击此处编辑母版标题样式</a:t>
            </a:r>
            <a:endParaRPr lang="en-US"/>
          </a:p>
        </p:txBody>
      </p:sp>
      <p:sp>
        <p:nvSpPr>
          <p:cNvPr id="3" name="文本占位符 2"/>
          <p:cNvSpPr>
            <a:spLocks noGrp="1"/>
          </p:cNvSpPr>
          <p:nvPr>
            <p:ph type="body" idx="1"/>
          </p:nvPr>
        </p:nvSpPr>
        <p:spPr>
          <a:xfrm>
            <a:off x="685800" y="1071561"/>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94144C01-2301-4FF2-9847-8FA8A4E146E0}"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A08DD50A-2290-4928-9D85-150E20CFB37B}" type="slidenum">
              <a:rPr lang="en-US" altLang="zh-CN"/>
              <a:pPr>
                <a:defRPr/>
              </a:pPr>
              <a:t>‹#›</a:t>
            </a:fld>
            <a:endParaRPr lang="en-US" altLang="zh-CN"/>
          </a:p>
        </p:txBody>
      </p:sp>
    </p:spTree>
    <p:extLst>
      <p:ext uri="{BB962C8B-B14F-4D97-AF65-F5344CB8AC3E}">
        <p14:creationId xmlns:p14="http://schemas.microsoft.com/office/powerpoint/2010/main" val="622113820"/>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extLst>
          </p:cNvPr>
          <p:cNvSpPr>
            <a:spLocks noGrp="1"/>
          </p:cNvSpPr>
          <p:nvPr>
            <p:ph type="dt" sz="half" idx="10"/>
          </p:nvPr>
        </p:nvSpPr>
        <p:spPr/>
        <p:txBody>
          <a:bodyPr/>
          <a:lstStyle>
            <a:lvl1pPr>
              <a:defRPr/>
            </a:lvl1pPr>
          </a:lstStyle>
          <a:p>
            <a:pPr>
              <a:defRPr/>
            </a:pPr>
            <a:fld id="{4E079FF9-9B6A-481F-84AD-B19BB3BAD12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a:extLst>
              <a:ext uri="{FF2B5EF4-FFF2-40B4-BE49-F238E27FC236}"/>
            </a:extLst>
          </p:cNvPr>
          <p:cNvSpPr>
            <a:spLocks noGrp="1"/>
          </p:cNvSpPr>
          <p:nvPr>
            <p:ph type="sldNum" sz="quarter" idx="12"/>
          </p:nvPr>
        </p:nvSpPr>
        <p:spPr/>
        <p:txBody>
          <a:bodyPr/>
          <a:lstStyle>
            <a:lvl1pPr>
              <a:defRPr/>
            </a:lvl1pPr>
          </a:lstStyle>
          <a:p>
            <a:pPr>
              <a:defRPr/>
            </a:pPr>
            <a:fld id="{FB15BB64-CA73-4069-9F59-CEB04EC273C6}" type="slidenum">
              <a:rPr lang="en-US" altLang="zh-CN"/>
              <a:pPr>
                <a:defRPr/>
              </a:pPr>
              <a:t>‹#›</a:t>
            </a:fld>
            <a:endParaRPr lang="en-US" altLang="zh-CN"/>
          </a:p>
        </p:txBody>
      </p:sp>
    </p:spTree>
    <p:extLst>
      <p:ext uri="{BB962C8B-B14F-4D97-AF65-F5344CB8AC3E}">
        <p14:creationId xmlns:p14="http://schemas.microsoft.com/office/powerpoint/2010/main" val="1793549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a:extLst>
              <a:ext uri="{FF2B5EF4-FFF2-40B4-BE49-F238E27FC236}"/>
            </a:extLst>
          </p:cNvPr>
          <p:cNvSpPr>
            <a:spLocks noGrp="1"/>
          </p:cNvSpPr>
          <p:nvPr>
            <p:ph type="dt" sz="half" idx="10"/>
          </p:nvPr>
        </p:nvSpPr>
        <p:spPr/>
        <p:txBody>
          <a:bodyPr/>
          <a:lstStyle>
            <a:lvl1pPr>
              <a:defRPr/>
            </a:lvl1pPr>
          </a:lstStyle>
          <a:p>
            <a:pPr>
              <a:defRPr/>
            </a:pPr>
            <a:fld id="{FB20C44F-535B-4083-A4AA-3B4335AAF652}"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8"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9" name="灯片编号占位符 5">
            <a:extLst>
              <a:ext uri="{FF2B5EF4-FFF2-40B4-BE49-F238E27FC236}"/>
            </a:extLst>
          </p:cNvPr>
          <p:cNvSpPr>
            <a:spLocks noGrp="1"/>
          </p:cNvSpPr>
          <p:nvPr>
            <p:ph type="sldNum" sz="quarter" idx="12"/>
          </p:nvPr>
        </p:nvSpPr>
        <p:spPr/>
        <p:txBody>
          <a:bodyPr/>
          <a:lstStyle>
            <a:lvl1pPr>
              <a:defRPr/>
            </a:lvl1pPr>
          </a:lstStyle>
          <a:p>
            <a:pPr>
              <a:defRPr/>
            </a:pPr>
            <a:fld id="{109755A2-5592-4630-8786-A41CCDAD5E15}" type="slidenum">
              <a:rPr lang="en-US" altLang="zh-CN"/>
              <a:pPr>
                <a:defRPr/>
              </a:pPr>
              <a:t>‹#›</a:t>
            </a:fld>
            <a:endParaRPr lang="en-US" altLang="zh-CN"/>
          </a:p>
        </p:txBody>
      </p:sp>
    </p:spTree>
    <p:extLst>
      <p:ext uri="{BB962C8B-B14F-4D97-AF65-F5344CB8AC3E}">
        <p14:creationId xmlns:p14="http://schemas.microsoft.com/office/powerpoint/2010/main" val="40428201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3">
            <a:extLst>
              <a:ext uri="{FF2B5EF4-FFF2-40B4-BE49-F238E27FC236}"/>
            </a:extLst>
          </p:cNvPr>
          <p:cNvSpPr>
            <a:spLocks noGrp="1"/>
          </p:cNvSpPr>
          <p:nvPr>
            <p:ph type="dt" sz="half" idx="10"/>
          </p:nvPr>
        </p:nvSpPr>
        <p:spPr/>
        <p:txBody>
          <a:bodyPr/>
          <a:lstStyle>
            <a:lvl1pPr>
              <a:defRPr/>
            </a:lvl1pPr>
          </a:lstStyle>
          <a:p>
            <a:pPr>
              <a:defRPr/>
            </a:pPr>
            <a:fld id="{5523B5C6-5169-4D1A-9015-52FC46970BA3}"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4"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5" name="灯片编号占位符 5">
            <a:extLst>
              <a:ext uri="{FF2B5EF4-FFF2-40B4-BE49-F238E27FC236}"/>
            </a:extLst>
          </p:cNvPr>
          <p:cNvSpPr>
            <a:spLocks noGrp="1"/>
          </p:cNvSpPr>
          <p:nvPr>
            <p:ph type="sldNum" sz="quarter" idx="12"/>
          </p:nvPr>
        </p:nvSpPr>
        <p:spPr/>
        <p:txBody>
          <a:bodyPr/>
          <a:lstStyle>
            <a:lvl1pPr>
              <a:defRPr/>
            </a:lvl1pPr>
          </a:lstStyle>
          <a:p>
            <a:pPr>
              <a:defRPr/>
            </a:pPr>
            <a:fld id="{DFE2CA17-F1C0-4F8C-B3DB-8C72F1E07934}" type="slidenum">
              <a:rPr lang="en-US" altLang="zh-CN"/>
              <a:pPr>
                <a:defRPr/>
              </a:pPr>
              <a:t>‹#›</a:t>
            </a:fld>
            <a:endParaRPr lang="en-US" altLang="zh-CN"/>
          </a:p>
        </p:txBody>
      </p:sp>
    </p:spTree>
    <p:extLst>
      <p:ext uri="{BB962C8B-B14F-4D97-AF65-F5344CB8AC3E}">
        <p14:creationId xmlns:p14="http://schemas.microsoft.com/office/powerpoint/2010/main" val="34037453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extLst>
          </p:cNvPr>
          <p:cNvSpPr>
            <a:spLocks noGrp="1"/>
          </p:cNvSpPr>
          <p:nvPr>
            <p:ph type="dt" sz="half" idx="10"/>
          </p:nvPr>
        </p:nvSpPr>
        <p:spPr/>
        <p:txBody>
          <a:bodyPr/>
          <a:lstStyle>
            <a:lvl1pPr>
              <a:defRPr/>
            </a:lvl1pPr>
          </a:lstStyle>
          <a:p>
            <a:pPr>
              <a:defRPr/>
            </a:pPr>
            <a:fld id="{CB93AC1E-A102-49CC-85B6-F4FFC859DE5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3"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4" name="灯片编号占位符 5">
            <a:extLst>
              <a:ext uri="{FF2B5EF4-FFF2-40B4-BE49-F238E27FC236}"/>
            </a:extLst>
          </p:cNvPr>
          <p:cNvSpPr>
            <a:spLocks noGrp="1"/>
          </p:cNvSpPr>
          <p:nvPr>
            <p:ph type="sldNum" sz="quarter" idx="12"/>
          </p:nvPr>
        </p:nvSpPr>
        <p:spPr/>
        <p:txBody>
          <a:bodyPr/>
          <a:lstStyle>
            <a:lvl1pPr>
              <a:defRPr/>
            </a:lvl1pPr>
          </a:lstStyle>
          <a:p>
            <a:pPr>
              <a:defRPr/>
            </a:pPr>
            <a:fld id="{9DE2D6D2-D564-4512-B269-6EB7A03355BE}" type="slidenum">
              <a:rPr lang="en-US" altLang="zh-CN"/>
              <a:pPr>
                <a:defRPr/>
              </a:pPr>
              <a:t>‹#›</a:t>
            </a:fld>
            <a:endParaRPr lang="en-US" altLang="zh-CN"/>
          </a:p>
        </p:txBody>
      </p:sp>
    </p:spTree>
    <p:extLst>
      <p:ext uri="{BB962C8B-B14F-4D97-AF65-F5344CB8AC3E}">
        <p14:creationId xmlns:p14="http://schemas.microsoft.com/office/powerpoint/2010/main" val="21367181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5679084" y="803660"/>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2" name="标题 1"/>
          <p:cNvSpPr>
            <a:spLocks noGrp="1"/>
          </p:cNvSpPr>
          <p:nvPr>
            <p:ph type="title"/>
          </p:nvPr>
        </p:nvSpPr>
        <p:spPr>
          <a:xfrm>
            <a:off x="457206" y="214296"/>
            <a:ext cx="8230993" cy="522470"/>
          </a:xfrm>
        </p:spPr>
        <p:txBody>
          <a:bodyPr/>
          <a:lstStyle>
            <a:lvl1pPr algn="ctr">
              <a:defRPr sz="2700" b="0"/>
            </a:lvl1pPr>
          </a:lstStyle>
          <a:p>
            <a:r>
              <a:rPr lang="zh-CN" altLang="en-US"/>
              <a:t>单击此处编辑母版标题样式</a:t>
            </a:r>
            <a:endParaRPr lang="en-US"/>
          </a:p>
        </p:txBody>
      </p:sp>
      <p:sp>
        <p:nvSpPr>
          <p:cNvPr id="5" name="日期占位符 3">
            <a:extLst>
              <a:ext uri="{FF2B5EF4-FFF2-40B4-BE49-F238E27FC236}"/>
            </a:extLst>
          </p:cNvPr>
          <p:cNvSpPr>
            <a:spLocks noGrp="1"/>
          </p:cNvSpPr>
          <p:nvPr>
            <p:ph type="dt" sz="half" idx="10"/>
          </p:nvPr>
        </p:nvSpPr>
        <p:spPr/>
        <p:txBody>
          <a:bodyPr/>
          <a:lstStyle>
            <a:lvl1pPr>
              <a:defRPr/>
            </a:lvl1pPr>
          </a:lstStyle>
          <a:p>
            <a:pPr>
              <a:defRPr/>
            </a:pPr>
            <a:fld id="{5917A707-C71F-4D06-8A88-A022FD0875B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a:extLst>
              <a:ext uri="{FF2B5EF4-FFF2-40B4-BE49-F238E27FC236}"/>
            </a:extLst>
          </p:cNvPr>
          <p:cNvSpPr>
            <a:spLocks noGrp="1"/>
          </p:cNvSpPr>
          <p:nvPr>
            <p:ph type="sldNum" sz="quarter" idx="12"/>
          </p:nvPr>
        </p:nvSpPr>
        <p:spPr/>
        <p:txBody>
          <a:bodyPr/>
          <a:lstStyle>
            <a:lvl1pPr>
              <a:defRPr/>
            </a:lvl1pPr>
          </a:lstStyle>
          <a:p>
            <a:pPr>
              <a:defRPr/>
            </a:pPr>
            <a:fld id="{961DE60A-02FE-431B-BAD1-DEE7E7D42FBC}" type="slidenum">
              <a:rPr lang="en-US" altLang="zh-CN"/>
              <a:pPr>
                <a:defRPr/>
              </a:pPr>
              <a:t>‹#›</a:t>
            </a:fld>
            <a:endParaRPr lang="en-US" altLang="zh-CN"/>
          </a:p>
        </p:txBody>
      </p:sp>
    </p:spTree>
    <p:extLst>
      <p:ext uri="{BB962C8B-B14F-4D97-AF65-F5344CB8AC3E}">
        <p14:creationId xmlns:p14="http://schemas.microsoft.com/office/powerpoint/2010/main" val="28978792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a:t>单击此处编辑母版标题样式</a:t>
            </a:r>
            <a:endParaRPr lang="en-US"/>
          </a:p>
        </p:txBody>
      </p:sp>
      <p:sp>
        <p:nvSpPr>
          <p:cNvPr id="3" name="图片占位符 2"/>
          <p:cNvSpPr>
            <a:spLocks noGrp="1"/>
          </p:cNvSpPr>
          <p:nvPr>
            <p:ph type="pic" idx="1"/>
          </p:nvPr>
        </p:nvSpPr>
        <p:spPr>
          <a:xfrm>
            <a:off x="442922" y="406005"/>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a:p>
        </p:txBody>
      </p:sp>
      <p:sp>
        <p:nvSpPr>
          <p:cNvPr id="4" name="文本占位符 3"/>
          <p:cNvSpPr>
            <a:spLocks noGrp="1"/>
          </p:cNvSpPr>
          <p:nvPr>
            <p:ph type="body" sz="half" idx="2"/>
          </p:nvPr>
        </p:nvSpPr>
        <p:spPr>
          <a:xfrm>
            <a:off x="7072330" y="750081"/>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extLst>
          </p:cNvPr>
          <p:cNvSpPr>
            <a:spLocks noGrp="1"/>
          </p:cNvSpPr>
          <p:nvPr>
            <p:ph type="dt" sz="half" idx="10"/>
          </p:nvPr>
        </p:nvSpPr>
        <p:spPr/>
        <p:txBody>
          <a:bodyPr/>
          <a:lstStyle>
            <a:lvl1pPr>
              <a:defRPr/>
            </a:lvl1pPr>
          </a:lstStyle>
          <a:p>
            <a:pPr>
              <a:defRPr/>
            </a:pPr>
            <a:fld id="{4E327201-6783-4420-8563-0CE33DF88E0B}"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a:extLst>
              <a:ext uri="{FF2B5EF4-FFF2-40B4-BE49-F238E27FC236}"/>
            </a:extLst>
          </p:cNvPr>
          <p:cNvSpPr>
            <a:spLocks noGrp="1"/>
          </p:cNvSpPr>
          <p:nvPr>
            <p:ph type="sldNum" sz="quarter" idx="12"/>
          </p:nvPr>
        </p:nvSpPr>
        <p:spPr/>
        <p:txBody>
          <a:bodyPr/>
          <a:lstStyle>
            <a:lvl1pPr>
              <a:defRPr/>
            </a:lvl1pPr>
          </a:lstStyle>
          <a:p>
            <a:pPr>
              <a:defRPr/>
            </a:pPr>
            <a:fld id="{6C012B76-95D7-4F94-80CC-EBDBCFDABF07}" type="slidenum">
              <a:rPr lang="en-US" altLang="zh-CN"/>
              <a:pPr>
                <a:defRPr/>
              </a:pPr>
              <a:t>‹#›</a:t>
            </a:fld>
            <a:endParaRPr lang="en-US" altLang="zh-CN"/>
          </a:p>
        </p:txBody>
      </p:sp>
    </p:spTree>
    <p:extLst>
      <p:ext uri="{BB962C8B-B14F-4D97-AF65-F5344CB8AC3E}">
        <p14:creationId xmlns:p14="http://schemas.microsoft.com/office/powerpoint/2010/main" val="865751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94499168-B50A-4539-AC70-A189CE4FCAFC}"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360497C1-DC04-4BF2-A725-60CBB0AF887D}" type="slidenum">
              <a:rPr lang="en-US" altLang="zh-CN"/>
              <a:pPr>
                <a:defRPr/>
              </a:pPr>
              <a:t>‹#›</a:t>
            </a:fld>
            <a:endParaRPr lang="en-US" altLang="zh-CN"/>
          </a:p>
        </p:txBody>
      </p:sp>
    </p:spTree>
    <p:extLst>
      <p:ext uri="{BB962C8B-B14F-4D97-AF65-F5344CB8AC3E}">
        <p14:creationId xmlns:p14="http://schemas.microsoft.com/office/powerpoint/2010/main" val="35875041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5980"/>
            <a:ext cx="1543032" cy="4388644"/>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05980"/>
            <a:ext cx="661513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FAB2D8F2-2060-42BB-A52E-15073CCECE65}"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15203869-449C-49A1-8388-266A8A61717F}" type="slidenum">
              <a:rPr lang="en-US" altLang="zh-CN"/>
              <a:pPr>
                <a:defRPr/>
              </a:pPr>
              <a:t>‹#›</a:t>
            </a:fld>
            <a:endParaRPr lang="en-US" altLang="zh-CN"/>
          </a:p>
        </p:txBody>
      </p:sp>
    </p:spTree>
    <p:extLst>
      <p:ext uri="{BB962C8B-B14F-4D97-AF65-F5344CB8AC3E}">
        <p14:creationId xmlns:p14="http://schemas.microsoft.com/office/powerpoint/2010/main" val="2075411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751" y="1707357"/>
            <a:ext cx="5327650" cy="1102519"/>
          </a:xfrm>
        </p:spPr>
        <p:txBody>
          <a:bodyPr/>
          <a:lstStyle>
            <a:lvl1pPr algn="ctr">
              <a:defRPr/>
            </a:lvl1pPr>
          </a:lstStyle>
          <a:p>
            <a:pPr lvl="0"/>
            <a:r>
              <a:rPr lang="zh-CN" altLang="en-US" noProof="0" smtClean="0"/>
              <a:t>单击此处编辑母版标题样式</a:t>
            </a:r>
            <a:endParaRPr lang="zh-CN" altLang="zh-CN" noProof="0" smtClean="0"/>
          </a:p>
        </p:txBody>
      </p:sp>
      <p:sp>
        <p:nvSpPr>
          <p:cNvPr id="2051" name="Rectangle 3"/>
          <p:cNvSpPr>
            <a:spLocks noGrp="1" noChangeArrowheads="1"/>
          </p:cNvSpPr>
          <p:nvPr>
            <p:ph type="subTitle" idx="1"/>
          </p:nvPr>
        </p:nvSpPr>
        <p:spPr>
          <a:xfrm>
            <a:off x="539751" y="2842022"/>
            <a:ext cx="5327650" cy="594122"/>
          </a:xfrm>
        </p:spPr>
        <p:txBody>
          <a:bodyPr anchor="ctr"/>
          <a:lstStyle>
            <a:lvl1pPr marL="0" indent="0" algn="ctr">
              <a:buFont typeface="Arial" panose="020B0604020202020204" pitchFamily="34" charset="0"/>
              <a:buNone/>
              <a:defRPr>
                <a:solidFill>
                  <a:schemeClr val="bg1"/>
                </a:solidFill>
              </a:defRPr>
            </a:lvl1pPr>
          </a:lstStyle>
          <a:p>
            <a:pPr lvl="0"/>
            <a:r>
              <a:rPr lang="zh-CN" altLang="en-US" noProof="0" smtClean="0"/>
              <a:t>单击此处编辑母版副标题样式</a:t>
            </a:r>
            <a:endParaRPr lang="zh-CN" altLang="zh-CN" noProof="0" smtClean="0"/>
          </a:p>
        </p:txBody>
      </p:sp>
      <p:sp>
        <p:nvSpPr>
          <p:cNvPr id="2052" name="Rectangle 4"/>
          <p:cNvSpPr>
            <a:spLocks noGrp="1" noChangeArrowheads="1"/>
          </p:cNvSpPr>
          <p:nvPr>
            <p:ph type="dt" sz="half" idx="2"/>
          </p:nvPr>
        </p:nvSpPr>
        <p:spPr>
          <a:xfrm>
            <a:off x="457200" y="4683919"/>
            <a:ext cx="2133600" cy="357188"/>
          </a:xfrm>
        </p:spPr>
        <p:txBody>
          <a:bodyPr/>
          <a:lstStyle>
            <a:lvl1pPr eaLnBrk="0" hangingPunct="0">
              <a:defRPr sz="1050">
                <a:solidFill>
                  <a:schemeClr val="tx1"/>
                </a:solidFill>
              </a:defRPr>
            </a:lvl1pPr>
          </a:lstStyle>
          <a:p>
            <a:fld id="{3C866150-27B9-430D-A84F-203528526751}" type="datetimeFigureOut">
              <a:rPr lang="zh-CN" altLang="en-US" smtClean="0">
                <a:solidFill>
                  <a:srgbClr val="000000"/>
                </a:solidFill>
              </a:rPr>
              <a:pPr/>
              <a:t>2025/8/23</a:t>
            </a:fld>
            <a:endParaRPr lang="zh-CN" altLang="en-US">
              <a:solidFill>
                <a:srgbClr val="000000"/>
              </a:solidFill>
            </a:endParaRPr>
          </a:p>
        </p:txBody>
      </p:sp>
      <p:sp>
        <p:nvSpPr>
          <p:cNvPr id="2053" name="Rectangle 5"/>
          <p:cNvSpPr>
            <a:spLocks noGrp="1" noChangeArrowheads="1"/>
          </p:cNvSpPr>
          <p:nvPr>
            <p:ph type="ftr" sz="quarter" idx="3"/>
          </p:nvPr>
        </p:nvSpPr>
        <p:spPr>
          <a:xfrm>
            <a:off x="3124200" y="4683919"/>
            <a:ext cx="2895600" cy="357188"/>
          </a:xfrm>
        </p:spPr>
        <p:txBody>
          <a:bodyPr/>
          <a:lstStyle>
            <a:lvl1pPr eaLnBrk="0" hangingPunct="0">
              <a:defRPr sz="1050">
                <a:solidFill>
                  <a:schemeClr val="tx1"/>
                </a:solidFill>
              </a:defRPr>
            </a:lvl1pPr>
          </a:lstStyle>
          <a:p>
            <a:endParaRPr lang="zh-CN" altLang="en-US">
              <a:solidFill>
                <a:srgbClr val="000000"/>
              </a:solidFill>
            </a:endParaRPr>
          </a:p>
        </p:txBody>
      </p:sp>
      <p:sp>
        <p:nvSpPr>
          <p:cNvPr id="2054" name="Rectangle 6"/>
          <p:cNvSpPr>
            <a:spLocks noGrp="1" noChangeArrowheads="1"/>
          </p:cNvSpPr>
          <p:nvPr>
            <p:ph type="sldNum" sz="quarter" idx="4"/>
          </p:nvPr>
        </p:nvSpPr>
        <p:spPr>
          <a:xfrm>
            <a:off x="6553200" y="4683919"/>
            <a:ext cx="2133600" cy="357188"/>
          </a:xfrm>
        </p:spPr>
        <p:txBody>
          <a:bodyPr/>
          <a:lstStyle>
            <a:lvl1pPr eaLnBrk="0" hangingPunct="0">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02015371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387861947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3137827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17985"/>
            <a:ext cx="4038600" cy="35766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17985"/>
            <a:ext cx="4038600" cy="35766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72704615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5"/>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30239"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5850132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923869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42782654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145970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570"/>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5989645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421424914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3050" y="141685"/>
            <a:ext cx="2063750" cy="44529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28626" y="141685"/>
            <a:ext cx="6042025" cy="44529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8353396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28625" y="141685"/>
            <a:ext cx="8229600" cy="490538"/>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017985"/>
            <a:ext cx="8229600" cy="3576638"/>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4767264"/>
            <a:ext cx="2133600" cy="273844"/>
          </a:xfrm>
        </p:spPr>
        <p:txBody>
          <a:bodyPr/>
          <a:lstStyle>
            <a:lvl1pPr>
              <a:defRPr/>
            </a:lvl1pPr>
          </a:lstStyle>
          <a:p>
            <a:fld id="{3C866150-27B9-430D-A84F-203528526751}" type="datetimeFigureOut">
              <a:rPr lang="zh-CN" altLang="en-US" smtClean="0"/>
              <a:pPr/>
              <a:t>2025/8/23</a:t>
            </a:fld>
            <a:endParaRPr lang="zh-CN" altLang="en-US"/>
          </a:p>
        </p:txBody>
      </p:sp>
      <p:sp>
        <p:nvSpPr>
          <p:cNvPr id="5" name="页脚占位符 4"/>
          <p:cNvSpPr>
            <a:spLocks noGrp="1"/>
          </p:cNvSpPr>
          <p:nvPr>
            <p:ph type="ftr" sz="quarter" idx="11"/>
          </p:nvPr>
        </p:nvSpPr>
        <p:spPr>
          <a:xfrm>
            <a:off x="3124200" y="4767264"/>
            <a:ext cx="2895600" cy="273844"/>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4767264"/>
            <a:ext cx="2305050" cy="273844"/>
          </a:xfrm>
        </p:spPr>
        <p:txBody>
          <a:bodyPr/>
          <a:lstStyle>
            <a:lvl1pPr>
              <a:defRPr/>
            </a:lvl1pPr>
          </a:lstStyle>
          <a:p>
            <a:fld id="{6FB72779-F4EF-4C86-A958-D2D1F937B12F}"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1479343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7"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14.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15.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8.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7.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3605658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80140649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61143422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1026" name="图片 7"/>
          <p:cNvPicPr>
            <a:picLocks noChangeAspect="1"/>
          </p:cNvPicPr>
          <p:nvPr/>
        </p:nvPicPr>
        <p:blipFill>
          <a:blip r:embed="rId13">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extLst>
          </p:cNvPr>
          <p:cNvSpPr/>
          <p:nvPr/>
        </p:nvSpPr>
        <p:spPr>
          <a:xfrm>
            <a:off x="0" y="0"/>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a:extLst>
              <a:ext uri="{FF2B5EF4-FFF2-40B4-BE49-F238E27FC236}"/>
            </a:extLst>
          </p:cNvPr>
          <p:cNvSpPr/>
          <p:nvPr/>
        </p:nvSpPr>
        <p:spPr>
          <a:xfrm>
            <a:off x="0" y="30713"/>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1033" name="图片 8"/>
          <p:cNvPicPr>
            <a:picLocks noChangeAspect="1"/>
          </p:cNvPicPr>
          <p:nvPr/>
        </p:nvPicPr>
        <p:blipFill>
          <a:blip r:embed="rId14">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标题占位符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35"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a:extLst>
              <a:ext uri="{FF2B5EF4-FFF2-40B4-BE49-F238E27FC236}"/>
            </a:extLst>
          </p:cNvPr>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defRPr kumimoji="0" sz="900">
                <a:solidFill>
                  <a:schemeClr val="tx1">
                    <a:tint val="75000"/>
                  </a:schemeClr>
                </a:solidFill>
                <a:latin typeface="Arial" charset="0"/>
              </a:defRPr>
            </a:lvl1pPr>
          </a:lstStyle>
          <a:p>
            <a:pPr defTabSz="685800" fontAlgn="base">
              <a:spcBef>
                <a:spcPct val="0"/>
              </a:spcBef>
              <a:spcAft>
                <a:spcPct val="0"/>
              </a:spcAft>
              <a:defRPr/>
            </a:pPr>
            <a:fld id="{C2F5F7F5-2A3C-48F5-80B9-ED77F446B4C1}" type="datetime1">
              <a:rPr lang="zh-CN" altLang="en-US" smtClean="0">
                <a:solidFill>
                  <a:prstClr val="black">
                    <a:tint val="75000"/>
                  </a:prstClr>
                </a:solidFill>
                <a:ea typeface="宋体" panose="02010600030101010101" pitchFamily="2" charset="-122"/>
              </a:rPr>
              <a:pPr defTabSz="685800" fontAlgn="base">
                <a:spcBef>
                  <a:spcPct val="0"/>
                </a:spcBef>
                <a:spcAft>
                  <a:spcPct val="0"/>
                </a:spcAft>
                <a:defRPr/>
              </a:pPr>
              <a:t>2025/8/23</a:t>
            </a:fld>
            <a:endParaRPr lang="en-US" altLang="zh-CN">
              <a:solidFill>
                <a:prstClr val="black">
                  <a:tint val="75000"/>
                </a:prstClr>
              </a:solidFill>
              <a:ea typeface="宋体" panose="02010600030101010101" pitchFamily="2" charset="-122"/>
            </a:endParaRPr>
          </a:p>
        </p:txBody>
      </p:sp>
      <p:sp>
        <p:nvSpPr>
          <p:cNvPr id="5" name="页脚占位符 4">
            <a:extLst>
              <a:ext uri="{FF2B5EF4-FFF2-40B4-BE49-F238E27FC236}"/>
            </a:extLst>
          </p:cNvPr>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defRPr kumimoji="0" sz="900">
                <a:solidFill>
                  <a:schemeClr val="tx1">
                    <a:tint val="75000"/>
                  </a:schemeClr>
                </a:solidFill>
                <a:latin typeface="Arial" charset="0"/>
              </a:defRPr>
            </a:lvl1pPr>
          </a:lstStyle>
          <a:p>
            <a:pPr defTabSz="685800" fontAlgn="base">
              <a:spcBef>
                <a:spcPct val="0"/>
              </a:spcBef>
              <a:spcAft>
                <a:spcPct val="0"/>
              </a:spcAft>
              <a:defRPr/>
            </a:pPr>
            <a:r>
              <a:rPr lang="en-US" altLang="zh-CN" smtClean="0">
                <a:solidFill>
                  <a:prstClr val="black">
                    <a:tint val="75000"/>
                  </a:prstClr>
                </a:solidFill>
                <a:ea typeface="宋体" panose="02010600030101010101" pitchFamily="2" charset="-122"/>
              </a:rPr>
              <a:t>企业物流管理</a:t>
            </a:r>
            <a:endParaRPr lang="en-US" altLang="zh-CN">
              <a:solidFill>
                <a:prstClr val="black">
                  <a:tint val="75000"/>
                </a:prstClr>
              </a:solidFill>
              <a:ea typeface="宋体" panose="02010600030101010101" pitchFamily="2" charset="-122"/>
            </a:endParaRPr>
          </a:p>
        </p:txBody>
      </p:sp>
      <p:sp>
        <p:nvSpPr>
          <p:cNvPr id="6" name="灯片编号占位符 5">
            <a:extLst>
              <a:ext uri="{FF2B5EF4-FFF2-40B4-BE49-F238E27FC236}"/>
            </a:extLst>
          </p:cNvPr>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defTabSz="685800" fontAlgn="base">
              <a:spcBef>
                <a:spcPct val="0"/>
              </a:spcBef>
              <a:spcAft>
                <a:spcPct val="0"/>
              </a:spcAft>
              <a:defRPr/>
            </a:pPr>
            <a:fld id="{75D20FBD-D0E6-4557-9C4C-21B7B52C88F1}" type="slidenum">
              <a:rPr lang="en-US" altLang="zh-CN" smtClean="0">
                <a:latin typeface="Arial" panose="020B0604020202020204" pitchFamily="34" charset="0"/>
                <a:ea typeface="宋体" panose="02010600030101010101" pitchFamily="2" charset="-122"/>
              </a:rPr>
              <a:pPr defTabSz="685800" fontAlgn="base">
                <a:spcBef>
                  <a:spcPct val="0"/>
                </a:spcBef>
                <a:spcAft>
                  <a:spcPct val="0"/>
                </a:spcAft>
                <a:defRPr/>
              </a:pPr>
              <a:t>‹#›</a:t>
            </a:fld>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93593420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hd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28625" y="141685"/>
            <a:ext cx="8229600"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457200" y="1017985"/>
            <a:ext cx="8229600" cy="357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457200" y="4767264"/>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900">
                <a:solidFill>
                  <a:srgbClr val="898989"/>
                </a:solidFill>
                <a:latin typeface="+mn-ea"/>
                <a:ea typeface="+mn-ea"/>
              </a:defRPr>
            </a:lvl1pPr>
          </a:lstStyle>
          <a:p>
            <a:pPr defTabSz="685800"/>
            <a:fld id="{3C866150-27B9-430D-A84F-203528526751}" type="datetimeFigureOut">
              <a:rPr lang="zh-CN" altLang="en-US" smtClean="0"/>
              <a:pPr defTabSz="685800"/>
              <a:t>2025/8/23</a:t>
            </a:fld>
            <a:endParaRPr lang="zh-CN" altLang="en-US"/>
          </a:p>
        </p:txBody>
      </p:sp>
      <p:sp>
        <p:nvSpPr>
          <p:cNvPr id="1029" name="页脚占位符 4"/>
          <p:cNvSpPr>
            <a:spLocks noGrp="1" noChangeArrowheads="1"/>
          </p:cNvSpPr>
          <p:nvPr>
            <p:ph type="ftr" sz="quarter" idx="3"/>
          </p:nvPr>
        </p:nvSpPr>
        <p:spPr bwMode="auto">
          <a:xfrm>
            <a:off x="3124200" y="4767264"/>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900">
                <a:solidFill>
                  <a:srgbClr val="898989"/>
                </a:solidFill>
                <a:latin typeface="+mn-ea"/>
                <a:ea typeface="+mn-ea"/>
              </a:defRPr>
            </a:lvl1pPr>
          </a:lstStyle>
          <a:p>
            <a:pPr defTabSz="685800"/>
            <a:endParaRPr lang="zh-CN" altLang="en-US"/>
          </a:p>
        </p:txBody>
      </p:sp>
      <p:sp>
        <p:nvSpPr>
          <p:cNvPr id="1030" name="灯片编号占位符 5"/>
          <p:cNvSpPr>
            <a:spLocks noGrp="1" noChangeArrowheads="1"/>
          </p:cNvSpPr>
          <p:nvPr>
            <p:ph type="sldNum" sz="quarter" idx="4"/>
          </p:nvPr>
        </p:nvSpPr>
        <p:spPr bwMode="auto">
          <a:xfrm>
            <a:off x="6553200" y="4767264"/>
            <a:ext cx="230505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050">
                <a:latin typeface="+mn-ea"/>
                <a:ea typeface="+mn-ea"/>
              </a:defRPr>
            </a:lvl1pPr>
          </a:lstStyle>
          <a:p>
            <a:pPr defTabSz="685800"/>
            <a:fld id="{6FB72779-F4EF-4C86-A958-D2D1F937B12F}" type="slidenum">
              <a:rPr lang="zh-CN" altLang="en-US" smtClean="0">
                <a:solidFill>
                  <a:srgbClr val="000000"/>
                </a:solidFill>
              </a:rPr>
              <a:pPr defTabSz="685800"/>
              <a:t>‹#›</a:t>
            </a:fld>
            <a:endParaRPr lang="zh-CN" altLang="en-US">
              <a:solidFill>
                <a:srgbClr val="000000"/>
              </a:solidFill>
            </a:endParaRPr>
          </a:p>
        </p:txBody>
      </p:sp>
    </p:spTree>
    <p:extLst>
      <p:ext uri="{BB962C8B-B14F-4D97-AF65-F5344CB8AC3E}">
        <p14:creationId xmlns:p14="http://schemas.microsoft.com/office/powerpoint/2010/main" val="3133473692"/>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txStyles>
    <p:titleStyle>
      <a:lvl1pPr algn="l" rtl="0" eaLnBrk="1" fontAlgn="base" hangingPunct="1">
        <a:spcBef>
          <a:spcPct val="0"/>
        </a:spcBef>
        <a:spcAft>
          <a:spcPct val="0"/>
        </a:spcAft>
        <a:defRPr sz="2400" kern="1200">
          <a:solidFill>
            <a:schemeClr val="bg1"/>
          </a:solidFill>
          <a:latin typeface="+mj-lt"/>
          <a:ea typeface="+mj-ea"/>
          <a:cs typeface="+mj-cs"/>
        </a:defRPr>
      </a:lvl1pPr>
      <a:lvl2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2pPr>
      <a:lvl3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3pPr>
      <a:lvl4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4pPr>
      <a:lvl5pPr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5pPr>
      <a:lvl6pPr marL="3429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6pPr>
      <a:lvl7pPr marL="6858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7pPr>
      <a:lvl8pPr marL="10287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8pPr>
      <a:lvl9pPr marL="1371600" algn="l" rtl="0" eaLnBrk="1" fontAlgn="base" hangingPunct="1">
        <a:spcBef>
          <a:spcPct val="0"/>
        </a:spcBef>
        <a:spcAft>
          <a:spcPct val="0"/>
        </a:spcAft>
        <a:defRPr sz="2400">
          <a:solidFill>
            <a:schemeClr val="bg1"/>
          </a:solidFill>
          <a:latin typeface="华文细黑" panose="02010600040101010101" pitchFamily="2" charset="-122"/>
          <a:ea typeface="黑体" panose="02010609060101010101" pitchFamily="49" charset="-122"/>
        </a:defRPr>
      </a:lvl9pPr>
    </p:titleStyle>
    <p:bodyStyle>
      <a:lvl1pPr marL="257175" indent="-257175" algn="l"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panose="020B0604020202020204" pitchFamily="34" charset="0"/>
        <a:buChar char="–"/>
        <a:defRPr sz="15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panose="020B0604020202020204" pitchFamily="34" charset="0"/>
        <a:buChar char="–"/>
        <a:defRPr sz="12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v.youku.com/v_show/id_XNzQ0MzM4MzA0.html"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复习回顾</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215" y="1059815"/>
            <a:ext cx="808164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sym typeface="+mn-ea"/>
              </a:rPr>
              <a:t>企业物流质量管理的主要</a:t>
            </a:r>
            <a:r>
              <a:rPr lang="zh-CN" altLang="en-US" sz="2400" b="1" dirty="0" smtClean="0">
                <a:solidFill>
                  <a:prstClr val="black"/>
                </a:solidFill>
                <a:latin typeface="微软雅黑" panose="020B0503020204020204" pitchFamily="34" charset="-122"/>
                <a:ea typeface="微软雅黑" panose="020B0503020204020204" pitchFamily="34" charset="-122"/>
                <a:sym typeface="+mn-ea"/>
              </a:rPr>
              <a:t>内容？</a:t>
            </a:r>
            <a:endParaRPr lang="zh-CN" altLang="en-US" sz="24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5220335" y="2499360"/>
            <a:ext cx="3293110" cy="2316480"/>
          </a:xfrm>
          <a:prstGeom prst="rect">
            <a:avLst/>
          </a:prstGeom>
        </p:spPr>
      </p:pic>
    </p:spTree>
    <p:extLst>
      <p:ext uri="{BB962C8B-B14F-4D97-AF65-F5344CB8AC3E}">
        <p14:creationId xmlns:p14="http://schemas.microsoft.com/office/powerpoint/2010/main" val="35443202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68961"/>
          <p:cNvSpPr>
            <a:spLocks noGrp="1" noChangeArrowheads="1"/>
          </p:cNvSpPr>
          <p:nvPr>
            <p:ph type="title"/>
          </p:nvPr>
        </p:nvSpPr>
        <p:spPr>
          <a:xfrm>
            <a:off x="694134" y="289917"/>
            <a:ext cx="4860131" cy="382191"/>
          </a:xfrm>
        </p:spPr>
        <p:txBody>
          <a:bodyPr>
            <a:normAutofit fontScale="90000"/>
          </a:bodyPr>
          <a:lstStyle/>
          <a:p>
            <a:r>
              <a:rPr lang="zh-CN" altLang="en-US" sz="3200" b="1" dirty="0">
                <a:solidFill>
                  <a:srgbClr val="0474B6"/>
                </a:solidFill>
                <a:latin typeface="华文楷体" panose="02010600040101010101" pitchFamily="2" charset="-122"/>
                <a:ea typeface="华文楷体" panose="02010600040101010101" pitchFamily="2" charset="-122"/>
              </a:rPr>
              <a:t>一、供应</a:t>
            </a:r>
            <a:r>
              <a:rPr lang="zh-CN" altLang="en-US" sz="3200" b="1" dirty="0" smtClean="0">
                <a:solidFill>
                  <a:srgbClr val="0474B6"/>
                </a:solidFill>
                <a:latin typeface="华文楷体" panose="02010600040101010101" pitchFamily="2" charset="-122"/>
                <a:ea typeface="华文楷体" panose="02010600040101010101" pitchFamily="2" charset="-122"/>
              </a:rPr>
              <a:t>链与供应链管理 </a:t>
            </a:r>
            <a:endParaRPr lang="zh-CN" altLang="en-US" sz="3200" b="1" dirty="0">
              <a:solidFill>
                <a:srgbClr val="0474B6"/>
              </a:solidFill>
              <a:latin typeface="华文楷体" panose="02010600040101010101" pitchFamily="2" charset="-122"/>
              <a:ea typeface="华文楷体" panose="02010600040101010101" pitchFamily="2" charset="-122"/>
            </a:endParaRPr>
          </a:p>
        </p:txBody>
      </p:sp>
      <p:sp>
        <p:nvSpPr>
          <p:cNvPr id="18434" name="文本框 168962"/>
          <p:cNvSpPr txBox="1">
            <a:spLocks noChangeArrowheads="1"/>
          </p:cNvSpPr>
          <p:nvPr/>
        </p:nvSpPr>
        <p:spPr bwMode="auto">
          <a:xfrm>
            <a:off x="5948362" y="4868466"/>
            <a:ext cx="2052638" cy="300082"/>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35" name="文本框 168964"/>
          <p:cNvSpPr txBox="1">
            <a:spLocks noChangeArrowheads="1"/>
          </p:cNvSpPr>
          <p:nvPr/>
        </p:nvSpPr>
        <p:spPr bwMode="auto">
          <a:xfrm>
            <a:off x="2951560" y="4192191"/>
            <a:ext cx="38350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buFont typeface="Wingdings" panose="05000000000000000000" pitchFamily="2" charset="2"/>
              <a:buNone/>
            </a:pPr>
            <a:r>
              <a:rPr lang="zh-CN" altLang="en-US" dirty="0" smtClean="0">
                <a:solidFill>
                  <a:srgbClr val="FF0000"/>
                </a:solidFill>
                <a:latin typeface="宋体" panose="02010600030101010101" pitchFamily="2" charset="-122"/>
                <a:ea typeface="宋体" panose="02010600030101010101" pitchFamily="2" charset="-122"/>
              </a:rPr>
              <a:t>供应</a:t>
            </a:r>
            <a:r>
              <a:rPr lang="zh-CN" altLang="en-US" dirty="0">
                <a:solidFill>
                  <a:srgbClr val="FF0000"/>
                </a:solidFill>
                <a:latin typeface="宋体" panose="02010600030101010101" pitchFamily="2" charset="-122"/>
                <a:ea typeface="宋体" panose="02010600030101010101" pitchFamily="2" charset="-122"/>
              </a:rPr>
              <a:t>链的一般结构模型</a:t>
            </a:r>
          </a:p>
        </p:txBody>
      </p:sp>
      <p:grpSp>
        <p:nvGrpSpPr>
          <p:cNvPr id="18436" name="组合 168982"/>
          <p:cNvGrpSpPr>
            <a:grpSpLocks/>
          </p:cNvGrpSpPr>
          <p:nvPr/>
        </p:nvGrpSpPr>
        <p:grpSpPr bwMode="auto">
          <a:xfrm>
            <a:off x="1119188" y="897732"/>
            <a:ext cx="6600825" cy="3153965"/>
            <a:chOff x="40" y="1122"/>
            <a:chExt cx="5544" cy="2649"/>
          </a:xfrm>
        </p:grpSpPr>
        <p:sp>
          <p:nvSpPr>
            <p:cNvPr id="18437" name="矩形 168983"/>
            <p:cNvSpPr>
              <a:spLocks noChangeArrowheads="1"/>
            </p:cNvSpPr>
            <p:nvPr/>
          </p:nvSpPr>
          <p:spPr bwMode="auto">
            <a:xfrm>
              <a:off x="519" y="2121"/>
              <a:ext cx="2544"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38" name="椭圆 168984"/>
            <p:cNvSpPr>
              <a:spLocks noChangeArrowheads="1"/>
            </p:cNvSpPr>
            <p:nvPr/>
          </p:nvSpPr>
          <p:spPr bwMode="auto">
            <a:xfrm>
              <a:off x="3652" y="2207"/>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39" name="椭圆 168985"/>
            <p:cNvSpPr>
              <a:spLocks noChangeArrowheads="1"/>
            </p:cNvSpPr>
            <p:nvPr/>
          </p:nvSpPr>
          <p:spPr bwMode="auto">
            <a:xfrm>
              <a:off x="4632" y="1974"/>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0" name="椭圆 168986"/>
            <p:cNvSpPr>
              <a:spLocks noChangeArrowheads="1"/>
            </p:cNvSpPr>
            <p:nvPr/>
          </p:nvSpPr>
          <p:spPr bwMode="auto">
            <a:xfrm>
              <a:off x="3664" y="2620"/>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1" name="椭圆 168987"/>
            <p:cNvSpPr>
              <a:spLocks noChangeArrowheads="1"/>
            </p:cNvSpPr>
            <p:nvPr/>
          </p:nvSpPr>
          <p:spPr bwMode="auto">
            <a:xfrm>
              <a:off x="4656" y="2309"/>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2" name="椭圆 168988"/>
            <p:cNvSpPr>
              <a:spLocks noChangeArrowheads="1"/>
            </p:cNvSpPr>
            <p:nvPr/>
          </p:nvSpPr>
          <p:spPr bwMode="auto">
            <a:xfrm>
              <a:off x="4704" y="2796"/>
              <a:ext cx="407" cy="17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3" name="椭圆 168989"/>
            <p:cNvSpPr>
              <a:spLocks noChangeArrowheads="1"/>
            </p:cNvSpPr>
            <p:nvPr/>
          </p:nvSpPr>
          <p:spPr bwMode="auto">
            <a:xfrm>
              <a:off x="1860" y="2189"/>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4" name="椭圆 168990"/>
            <p:cNvSpPr>
              <a:spLocks noChangeArrowheads="1"/>
            </p:cNvSpPr>
            <p:nvPr/>
          </p:nvSpPr>
          <p:spPr bwMode="auto">
            <a:xfrm>
              <a:off x="833" y="1945"/>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5" name="椭圆 168991"/>
            <p:cNvSpPr>
              <a:spLocks noChangeArrowheads="1"/>
            </p:cNvSpPr>
            <p:nvPr/>
          </p:nvSpPr>
          <p:spPr bwMode="auto">
            <a:xfrm>
              <a:off x="833" y="2280"/>
              <a:ext cx="407" cy="17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6" name="椭圆 168992"/>
            <p:cNvSpPr>
              <a:spLocks noChangeArrowheads="1"/>
            </p:cNvSpPr>
            <p:nvPr/>
          </p:nvSpPr>
          <p:spPr bwMode="auto">
            <a:xfrm>
              <a:off x="833" y="2743"/>
              <a:ext cx="407" cy="171"/>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7" name="椭圆 168993"/>
            <p:cNvSpPr>
              <a:spLocks noChangeArrowheads="1"/>
            </p:cNvSpPr>
            <p:nvPr/>
          </p:nvSpPr>
          <p:spPr bwMode="auto">
            <a:xfrm>
              <a:off x="1860" y="2580"/>
              <a:ext cx="407" cy="17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48" name="直接连接符 168994"/>
            <p:cNvSpPr>
              <a:spLocks noChangeShapeType="1"/>
            </p:cNvSpPr>
            <p:nvPr/>
          </p:nvSpPr>
          <p:spPr bwMode="auto">
            <a:xfrm>
              <a:off x="606" y="3261"/>
              <a:ext cx="4612" cy="1"/>
            </a:xfrm>
            <a:prstGeom prst="line">
              <a:avLst/>
            </a:prstGeom>
            <a:noFill/>
            <a:ln w="19050">
              <a:solidFill>
                <a:schemeClr val="tx1"/>
              </a:solidFill>
              <a:round/>
              <a:headEnd type="none" w="lg" len="lg"/>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49" name="直接连接符 168995"/>
            <p:cNvSpPr>
              <a:spLocks noChangeShapeType="1"/>
            </p:cNvSpPr>
            <p:nvPr/>
          </p:nvSpPr>
          <p:spPr bwMode="auto">
            <a:xfrm>
              <a:off x="618" y="3518"/>
              <a:ext cx="4612" cy="1"/>
            </a:xfrm>
            <a:prstGeom prst="line">
              <a:avLst/>
            </a:prstGeom>
            <a:noFill/>
            <a:ln w="19050">
              <a:solidFill>
                <a:schemeClr val="tx1"/>
              </a:solidFill>
              <a:round/>
              <a:headEnd type="triangle" w="lg" len="lg"/>
              <a:tailEnd type="non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50" name="直接连接符 168996"/>
            <p:cNvSpPr>
              <a:spLocks noChangeShapeType="1"/>
            </p:cNvSpPr>
            <p:nvPr/>
          </p:nvSpPr>
          <p:spPr bwMode="auto">
            <a:xfrm>
              <a:off x="1263" y="2031"/>
              <a:ext cx="586" cy="193"/>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1" name="直接连接符 168997"/>
            <p:cNvSpPr>
              <a:spLocks noChangeShapeType="1"/>
            </p:cNvSpPr>
            <p:nvPr/>
          </p:nvSpPr>
          <p:spPr bwMode="auto">
            <a:xfrm flipV="1">
              <a:off x="1251" y="2275"/>
              <a:ext cx="586" cy="92"/>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2" name="直接连接符 168998"/>
            <p:cNvSpPr>
              <a:spLocks noChangeShapeType="1"/>
            </p:cNvSpPr>
            <p:nvPr/>
          </p:nvSpPr>
          <p:spPr bwMode="auto">
            <a:xfrm flipV="1">
              <a:off x="1263" y="2682"/>
              <a:ext cx="574" cy="148"/>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3" name="直接连接符 168999"/>
            <p:cNvSpPr>
              <a:spLocks noChangeShapeType="1"/>
            </p:cNvSpPr>
            <p:nvPr/>
          </p:nvSpPr>
          <p:spPr bwMode="auto">
            <a:xfrm>
              <a:off x="2290" y="2298"/>
              <a:ext cx="419" cy="216"/>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4" name="直接连接符 169000"/>
            <p:cNvSpPr>
              <a:spLocks noChangeShapeType="1"/>
            </p:cNvSpPr>
            <p:nvPr/>
          </p:nvSpPr>
          <p:spPr bwMode="auto">
            <a:xfrm flipV="1">
              <a:off x="2290" y="2552"/>
              <a:ext cx="407" cy="114"/>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5" name="直接连接符 169001"/>
            <p:cNvSpPr>
              <a:spLocks noChangeShapeType="1"/>
            </p:cNvSpPr>
            <p:nvPr/>
          </p:nvSpPr>
          <p:spPr bwMode="auto">
            <a:xfrm flipV="1">
              <a:off x="3318" y="2320"/>
              <a:ext cx="311" cy="171"/>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6" name="直接连接符 169002"/>
            <p:cNvSpPr>
              <a:spLocks noChangeShapeType="1"/>
            </p:cNvSpPr>
            <p:nvPr/>
          </p:nvSpPr>
          <p:spPr bwMode="auto">
            <a:xfrm>
              <a:off x="3318" y="2552"/>
              <a:ext cx="335" cy="148"/>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7" name="直接连接符 169003"/>
            <p:cNvSpPr>
              <a:spLocks noChangeShapeType="1"/>
            </p:cNvSpPr>
            <p:nvPr/>
          </p:nvSpPr>
          <p:spPr bwMode="auto">
            <a:xfrm flipV="1">
              <a:off x="4071" y="2076"/>
              <a:ext cx="562" cy="194"/>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8" name="直接连接符 169004"/>
            <p:cNvSpPr>
              <a:spLocks noChangeShapeType="1"/>
            </p:cNvSpPr>
            <p:nvPr/>
          </p:nvSpPr>
          <p:spPr bwMode="auto">
            <a:xfrm>
              <a:off x="4094" y="2286"/>
              <a:ext cx="539" cy="115"/>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59" name="直接连接符 169005"/>
            <p:cNvSpPr>
              <a:spLocks noChangeShapeType="1"/>
            </p:cNvSpPr>
            <p:nvPr/>
          </p:nvSpPr>
          <p:spPr bwMode="auto">
            <a:xfrm>
              <a:off x="4094" y="2728"/>
              <a:ext cx="611" cy="170"/>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60" name="直接连接符 169006"/>
            <p:cNvSpPr>
              <a:spLocks noChangeShapeType="1"/>
            </p:cNvSpPr>
            <p:nvPr/>
          </p:nvSpPr>
          <p:spPr bwMode="auto">
            <a:xfrm flipV="1">
              <a:off x="725" y="1366"/>
              <a:ext cx="4348" cy="4"/>
            </a:xfrm>
            <a:prstGeom prst="line">
              <a:avLst/>
            </a:prstGeom>
            <a:noFill/>
            <a:ln w="19050">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61" name="直接连接符 169007"/>
            <p:cNvSpPr>
              <a:spLocks noChangeShapeType="1"/>
            </p:cNvSpPr>
            <p:nvPr/>
          </p:nvSpPr>
          <p:spPr bwMode="auto">
            <a:xfrm>
              <a:off x="990" y="1572"/>
              <a:ext cx="340" cy="0"/>
            </a:xfrm>
            <a:prstGeom prst="line">
              <a:avLst/>
            </a:prstGeom>
            <a:noFill/>
            <a:ln w="19050">
              <a:solidFill>
                <a:schemeClr val="tx1"/>
              </a:solidFill>
              <a:round/>
              <a:headEnd type="none" w="sm" len="sm"/>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62" name="直接连接符 169008"/>
            <p:cNvSpPr>
              <a:spLocks noChangeShapeType="1"/>
            </p:cNvSpPr>
            <p:nvPr/>
          </p:nvSpPr>
          <p:spPr bwMode="auto">
            <a:xfrm>
              <a:off x="2234" y="1580"/>
              <a:ext cx="334" cy="0"/>
            </a:xfrm>
            <a:prstGeom prst="line">
              <a:avLst/>
            </a:prstGeom>
            <a:noFill/>
            <a:ln w="19050">
              <a:solidFill>
                <a:schemeClr val="tx1"/>
              </a:solidFill>
              <a:round/>
              <a:headEnd type="none" w="sm" len="sm"/>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63" name="直接连接符 169009"/>
            <p:cNvSpPr>
              <a:spLocks noChangeShapeType="1"/>
            </p:cNvSpPr>
            <p:nvPr/>
          </p:nvSpPr>
          <p:spPr bwMode="auto">
            <a:xfrm>
              <a:off x="3222" y="1580"/>
              <a:ext cx="350" cy="0"/>
            </a:xfrm>
            <a:prstGeom prst="line">
              <a:avLst/>
            </a:prstGeom>
            <a:noFill/>
            <a:ln w="19050">
              <a:solidFill>
                <a:schemeClr val="tx1"/>
              </a:solidFill>
              <a:round/>
              <a:headEnd type="none" w="sm" len="sm"/>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64" name="直接连接符 169010"/>
            <p:cNvSpPr>
              <a:spLocks noChangeShapeType="1"/>
            </p:cNvSpPr>
            <p:nvPr/>
          </p:nvSpPr>
          <p:spPr bwMode="auto">
            <a:xfrm flipV="1">
              <a:off x="4584" y="1596"/>
              <a:ext cx="319" cy="0"/>
            </a:xfrm>
            <a:prstGeom prst="line">
              <a:avLst/>
            </a:prstGeom>
            <a:noFill/>
            <a:ln w="19050">
              <a:solidFill>
                <a:schemeClr val="tx1"/>
              </a:solidFill>
              <a:round/>
              <a:headEnd type="none" w="sm" len="sm"/>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65" name="直接连接符 169011"/>
            <p:cNvSpPr>
              <a:spLocks noChangeShapeType="1"/>
            </p:cNvSpPr>
            <p:nvPr/>
          </p:nvSpPr>
          <p:spPr bwMode="auto">
            <a:xfrm flipV="1">
              <a:off x="4080" y="2458"/>
              <a:ext cx="574" cy="182"/>
            </a:xfrm>
            <a:prstGeom prst="line">
              <a:avLst/>
            </a:prstGeom>
            <a:noFill/>
            <a:ln w="1905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350"/>
            </a:p>
          </p:txBody>
        </p:sp>
        <p:sp>
          <p:nvSpPr>
            <p:cNvPr id="18466" name="椭圆 169012"/>
            <p:cNvSpPr>
              <a:spLocks noChangeArrowheads="1"/>
            </p:cNvSpPr>
            <p:nvPr/>
          </p:nvSpPr>
          <p:spPr bwMode="auto">
            <a:xfrm>
              <a:off x="1946" y="2116"/>
              <a:ext cx="2055" cy="726"/>
            </a:xfrm>
            <a:prstGeom prst="ellipse">
              <a:avLst/>
            </a:prstGeom>
            <a:noFill/>
            <a:ln w="22225"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67" name="椭圆 169013"/>
            <p:cNvSpPr>
              <a:spLocks noChangeArrowheads="1"/>
            </p:cNvSpPr>
            <p:nvPr/>
          </p:nvSpPr>
          <p:spPr bwMode="auto">
            <a:xfrm>
              <a:off x="895" y="1724"/>
              <a:ext cx="4062" cy="1435"/>
            </a:xfrm>
            <a:prstGeom prst="ellipse">
              <a:avLst/>
            </a:prstGeom>
            <a:noFill/>
            <a:ln w="22225" cap="rnd">
              <a:solidFill>
                <a:schemeClr val="tx1"/>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8468" name="直接连接符 169014"/>
            <p:cNvSpPr>
              <a:spLocks noChangeShapeType="1"/>
            </p:cNvSpPr>
            <p:nvPr/>
          </p:nvSpPr>
          <p:spPr bwMode="auto">
            <a:xfrm>
              <a:off x="3931" y="1588"/>
              <a:ext cx="271" cy="0"/>
            </a:xfrm>
            <a:prstGeom prst="line">
              <a:avLst/>
            </a:prstGeom>
            <a:noFill/>
            <a:ln w="19050">
              <a:solidFill>
                <a:schemeClr val="tx1"/>
              </a:solidFill>
              <a:round/>
              <a:headEnd type="none" w="sm" len="sm"/>
              <a:tailEnd type="triangle" w="lg" len="lg"/>
            </a:ln>
            <a:extLst>
              <a:ext uri="{909E8E84-426E-40DD-AFC4-6F175D3DCCD1}">
                <a14:hiddenFill xmlns:a14="http://schemas.microsoft.com/office/drawing/2010/main">
                  <a:noFill/>
                </a14:hiddenFill>
              </a:ext>
            </a:extLst>
          </p:spPr>
          <p:txBody>
            <a:bodyPr/>
            <a:lstStyle/>
            <a:p>
              <a:endParaRPr lang="zh-CN" altLang="en-US" sz="1350"/>
            </a:p>
          </p:txBody>
        </p:sp>
        <p:sp>
          <p:nvSpPr>
            <p:cNvPr id="18469" name="文本框 169015"/>
            <p:cNvSpPr txBox="1">
              <a:spLocks noChangeArrowheads="1"/>
            </p:cNvSpPr>
            <p:nvPr/>
          </p:nvSpPr>
          <p:spPr bwMode="auto">
            <a:xfrm>
              <a:off x="1754" y="1917"/>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供应商</a:t>
              </a:r>
            </a:p>
          </p:txBody>
        </p:sp>
        <p:sp>
          <p:nvSpPr>
            <p:cNvPr id="18470" name="文本框 169016"/>
            <p:cNvSpPr txBox="1">
              <a:spLocks noChangeArrowheads="1"/>
            </p:cNvSpPr>
            <p:nvPr/>
          </p:nvSpPr>
          <p:spPr bwMode="auto">
            <a:xfrm>
              <a:off x="40" y="1725"/>
              <a:ext cx="117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供应商的供应商</a:t>
              </a:r>
            </a:p>
          </p:txBody>
        </p:sp>
        <p:sp>
          <p:nvSpPr>
            <p:cNvPr id="18471" name="文本框 169017"/>
            <p:cNvSpPr txBox="1">
              <a:spLocks noChangeArrowheads="1"/>
            </p:cNvSpPr>
            <p:nvPr/>
          </p:nvSpPr>
          <p:spPr bwMode="auto">
            <a:xfrm>
              <a:off x="3526" y="1955"/>
              <a:ext cx="4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用户</a:t>
              </a:r>
            </a:p>
          </p:txBody>
        </p:sp>
        <p:sp>
          <p:nvSpPr>
            <p:cNvPr id="18472" name="文本框 169018"/>
            <p:cNvSpPr txBox="1">
              <a:spLocks noChangeArrowheads="1"/>
            </p:cNvSpPr>
            <p:nvPr/>
          </p:nvSpPr>
          <p:spPr bwMode="auto">
            <a:xfrm>
              <a:off x="4504" y="1763"/>
              <a:ext cx="88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用户的用户</a:t>
              </a:r>
            </a:p>
          </p:txBody>
        </p:sp>
        <p:sp>
          <p:nvSpPr>
            <p:cNvPr id="18473" name="文本框 169019"/>
            <p:cNvSpPr txBox="1">
              <a:spLocks noChangeArrowheads="1"/>
            </p:cNvSpPr>
            <p:nvPr/>
          </p:nvSpPr>
          <p:spPr bwMode="auto">
            <a:xfrm>
              <a:off x="1324" y="1454"/>
              <a:ext cx="88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零件供应商</a:t>
              </a:r>
            </a:p>
          </p:txBody>
        </p:sp>
        <p:sp>
          <p:nvSpPr>
            <p:cNvPr id="18474" name="文本框 169020"/>
            <p:cNvSpPr txBox="1">
              <a:spLocks noChangeArrowheads="1"/>
            </p:cNvSpPr>
            <p:nvPr/>
          </p:nvSpPr>
          <p:spPr bwMode="auto">
            <a:xfrm>
              <a:off x="2608" y="1462"/>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制造商</a:t>
              </a:r>
            </a:p>
          </p:txBody>
        </p:sp>
        <p:sp>
          <p:nvSpPr>
            <p:cNvPr id="18475" name="文本框 169021"/>
            <p:cNvSpPr txBox="1">
              <a:spLocks noChangeArrowheads="1"/>
            </p:cNvSpPr>
            <p:nvPr/>
          </p:nvSpPr>
          <p:spPr bwMode="auto">
            <a:xfrm>
              <a:off x="3522" y="1471"/>
              <a:ext cx="4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分销</a:t>
              </a:r>
            </a:p>
          </p:txBody>
        </p:sp>
        <p:sp>
          <p:nvSpPr>
            <p:cNvPr id="18476" name="文本框 169022"/>
            <p:cNvSpPr txBox="1">
              <a:spLocks noChangeArrowheads="1"/>
            </p:cNvSpPr>
            <p:nvPr/>
          </p:nvSpPr>
          <p:spPr bwMode="auto">
            <a:xfrm>
              <a:off x="4180" y="1470"/>
              <a:ext cx="4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零售</a:t>
              </a:r>
            </a:p>
          </p:txBody>
        </p:sp>
        <p:sp>
          <p:nvSpPr>
            <p:cNvPr id="18477" name="文本框 169023"/>
            <p:cNvSpPr txBox="1">
              <a:spLocks noChangeArrowheads="1"/>
            </p:cNvSpPr>
            <p:nvPr/>
          </p:nvSpPr>
          <p:spPr bwMode="auto">
            <a:xfrm>
              <a:off x="2768" y="3236"/>
              <a:ext cx="4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物流</a:t>
              </a:r>
            </a:p>
          </p:txBody>
        </p:sp>
        <p:sp>
          <p:nvSpPr>
            <p:cNvPr id="18478" name="文本框 169024"/>
            <p:cNvSpPr txBox="1">
              <a:spLocks noChangeArrowheads="1"/>
            </p:cNvSpPr>
            <p:nvPr/>
          </p:nvSpPr>
          <p:spPr bwMode="auto">
            <a:xfrm>
              <a:off x="2695" y="3519"/>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资金流</a:t>
              </a:r>
            </a:p>
          </p:txBody>
        </p:sp>
        <p:sp>
          <p:nvSpPr>
            <p:cNvPr id="18479" name="矩形 169025"/>
            <p:cNvSpPr>
              <a:spLocks noChangeArrowheads="1"/>
            </p:cNvSpPr>
            <p:nvPr/>
          </p:nvSpPr>
          <p:spPr bwMode="auto">
            <a:xfrm>
              <a:off x="2728" y="2422"/>
              <a:ext cx="576" cy="221"/>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endParaRPr lang="zh-CN" altLang="en-US" sz="1350">
                <a:ea typeface="宋体" panose="02010600030101010101" pitchFamily="2" charset="-122"/>
              </a:endParaRPr>
            </a:p>
          </p:txBody>
        </p:sp>
        <p:sp>
          <p:nvSpPr>
            <p:cNvPr id="18480" name="圆柱形 169026"/>
            <p:cNvSpPr>
              <a:spLocks noChangeArrowheads="1"/>
            </p:cNvSpPr>
            <p:nvPr/>
          </p:nvSpPr>
          <p:spPr bwMode="auto">
            <a:xfrm>
              <a:off x="282" y="2020"/>
              <a:ext cx="355" cy="844"/>
            </a:xfrm>
            <a:prstGeom prst="can">
              <a:avLst>
                <a:gd name="adj" fmla="val 59437"/>
              </a:avLst>
            </a:prstGeom>
            <a:solidFill>
              <a:schemeClr val="bg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ea typeface="宋体" panose="02010600030101010101" pitchFamily="2" charset="-122"/>
                </a:rPr>
                <a:t>供</a:t>
              </a:r>
            </a:p>
            <a:p>
              <a:pPr algn="ctr"/>
              <a:r>
                <a:rPr lang="zh-CN" altLang="en-US" sz="1350">
                  <a:ea typeface="宋体" panose="02010600030101010101" pitchFamily="2" charset="-122"/>
                </a:rPr>
                <a:t>应</a:t>
              </a:r>
            </a:p>
            <a:p>
              <a:pPr algn="ctr"/>
              <a:r>
                <a:rPr lang="zh-CN" altLang="en-US" sz="1350">
                  <a:ea typeface="宋体" panose="02010600030101010101" pitchFamily="2" charset="-122"/>
                </a:rPr>
                <a:t>源</a:t>
              </a:r>
            </a:p>
          </p:txBody>
        </p:sp>
        <p:sp>
          <p:nvSpPr>
            <p:cNvPr id="18481" name="圆柱形 169027"/>
            <p:cNvSpPr>
              <a:spLocks noChangeArrowheads="1"/>
            </p:cNvSpPr>
            <p:nvPr/>
          </p:nvSpPr>
          <p:spPr bwMode="auto">
            <a:xfrm>
              <a:off x="5229" y="2005"/>
              <a:ext cx="355" cy="844"/>
            </a:xfrm>
            <a:prstGeom prst="can">
              <a:avLst>
                <a:gd name="adj" fmla="val 59437"/>
              </a:avLst>
            </a:prstGeom>
            <a:solidFill>
              <a:schemeClr val="bg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ea typeface="宋体" panose="02010600030101010101" pitchFamily="2" charset="-122"/>
                </a:rPr>
                <a:t>需</a:t>
              </a:r>
            </a:p>
            <a:p>
              <a:pPr algn="ctr"/>
              <a:r>
                <a:rPr lang="zh-CN" altLang="en-US" sz="1350">
                  <a:ea typeface="宋体" panose="02010600030101010101" pitchFamily="2" charset="-122"/>
                </a:rPr>
                <a:t>求</a:t>
              </a:r>
            </a:p>
            <a:p>
              <a:pPr algn="ctr"/>
              <a:r>
                <a:rPr lang="zh-CN" altLang="en-US" sz="1350">
                  <a:ea typeface="宋体" panose="02010600030101010101" pitchFamily="2" charset="-122"/>
                </a:rPr>
                <a:t>源</a:t>
              </a:r>
            </a:p>
          </p:txBody>
        </p:sp>
        <p:sp>
          <p:nvSpPr>
            <p:cNvPr id="18482" name="文本框 169028"/>
            <p:cNvSpPr txBox="1">
              <a:spLocks noChangeArrowheads="1"/>
            </p:cNvSpPr>
            <p:nvPr/>
          </p:nvSpPr>
          <p:spPr bwMode="auto">
            <a:xfrm>
              <a:off x="2636" y="2170"/>
              <a:ext cx="7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rgbClr val="FF0000"/>
                  </a:solidFill>
                  <a:latin typeface="Times New Roman" panose="02020603050405020304" pitchFamily="18" charset="0"/>
                  <a:ea typeface="宋体" panose="02010600030101010101" pitchFamily="2" charset="-122"/>
                </a:rPr>
                <a:t>核心企业</a:t>
              </a:r>
            </a:p>
          </p:txBody>
        </p:sp>
        <p:sp>
          <p:nvSpPr>
            <p:cNvPr id="18483" name="文本框 169029"/>
            <p:cNvSpPr txBox="1">
              <a:spLocks noChangeArrowheads="1"/>
            </p:cNvSpPr>
            <p:nvPr/>
          </p:nvSpPr>
          <p:spPr bwMode="auto">
            <a:xfrm>
              <a:off x="2594" y="1122"/>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信息流</a:t>
              </a:r>
            </a:p>
          </p:txBody>
        </p:sp>
      </p:grpSp>
      <p:sp>
        <p:nvSpPr>
          <p:cNvPr id="18484"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18485"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14157163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一、供应</a:t>
              </a:r>
              <a:r>
                <a:rPr lang="zh-CN" altLang="en-US" b="1" dirty="0" smtClean="0">
                  <a:solidFill>
                    <a:srgbClr val="0474B6"/>
                  </a:solidFill>
                  <a:latin typeface="华文楷体" panose="02010600040101010101" pitchFamily="2" charset="-122"/>
                  <a:ea typeface="华文楷体" panose="02010600040101010101" pitchFamily="2" charset="-122"/>
                </a:rPr>
                <a:t>链与供应链管理 </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070" y="987425"/>
            <a:ext cx="4391660" cy="553998"/>
          </a:xfrm>
          <a:prstGeom prst="rect">
            <a:avLst/>
          </a:prstGeom>
          <a:noFill/>
        </p:spPr>
        <p:txBody>
          <a:bodyPr wrap="square" rtlCol="0" anchor="t">
            <a:spAutoFit/>
          </a:bodyPr>
          <a:lstStyle/>
          <a:p>
            <a:pPr>
              <a:lnSpc>
                <a:spcPct val="150000"/>
              </a:lnSpc>
            </a:pPr>
            <a:r>
              <a:rPr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供应链的特征</a:t>
            </a:r>
            <a:endParaRPr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矩形 3"/>
          <p:cNvSpPr/>
          <p:nvPr/>
        </p:nvSpPr>
        <p:spPr>
          <a:xfrm>
            <a:off x="467544" y="1695901"/>
            <a:ext cx="7920880" cy="1589987"/>
          </a:xfrm>
          <a:prstGeom prst="rect">
            <a:avLst/>
          </a:prstGeom>
        </p:spPr>
        <p:txBody>
          <a:bodyPr wrap="square">
            <a:spAutoFit/>
          </a:bodyPr>
          <a:lstStyle/>
          <a:p>
            <a:pPr>
              <a:lnSpc>
                <a:spcPts val="3000"/>
              </a:lnSpc>
            </a:pPr>
            <a:r>
              <a:rPr kumimoji="1" lang="en-US" altLang="zh-CN" dirty="0" smtClean="0">
                <a:latin typeface="微软雅黑" panose="020B0503020204020204" pitchFamily="34" charset="-122"/>
                <a:ea typeface="微软雅黑" panose="020B0503020204020204" pitchFamily="34" charset="-122"/>
                <a:cs typeface="宋体" panose="02010600030101010101" pitchFamily="2" charset="-122"/>
                <a:sym typeface="+mn-ea"/>
              </a:rPr>
              <a:t>1.</a:t>
            </a:r>
            <a:r>
              <a:rPr kumimoji="1" lang="zh-CN" altLang="en-US" dirty="0" smtClean="0">
                <a:latin typeface="微软雅黑" panose="020B0503020204020204" pitchFamily="34" charset="-122"/>
                <a:ea typeface="微软雅黑" panose="020B0503020204020204" pitchFamily="34" charset="-122"/>
                <a:cs typeface="宋体" panose="02010600030101010101" pitchFamily="2" charset="-122"/>
                <a:sym typeface="+mn-ea"/>
              </a:rPr>
              <a:t>复杂性</a:t>
            </a:r>
            <a:r>
              <a:rPr kumimoji="1"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节点企业为多跨度、多类型。</a:t>
            </a:r>
            <a:endParaRPr lang="zh-CN" altLang="en-US" dirty="0">
              <a:latin typeface="微软雅黑" panose="020B0503020204020204" pitchFamily="34" charset="-122"/>
              <a:ea typeface="微软雅黑" panose="020B0503020204020204" pitchFamily="34" charset="-122"/>
              <a:cs typeface="宋体" panose="02010600030101010101" pitchFamily="2" charset="-122"/>
            </a:endParaRPr>
          </a:p>
          <a:p>
            <a:pPr>
              <a:lnSpc>
                <a:spcPts val="3000"/>
              </a:lnSpc>
            </a:pPr>
            <a:r>
              <a:rPr kumimoji="1" lang="en-US" altLang="zh-CN" dirty="0" smtClean="0">
                <a:latin typeface="微软雅黑" panose="020B0503020204020204" pitchFamily="34" charset="-122"/>
                <a:ea typeface="微软雅黑" panose="020B0503020204020204" pitchFamily="34" charset="-122"/>
                <a:cs typeface="宋体" panose="02010600030101010101" pitchFamily="2" charset="-122"/>
                <a:sym typeface="+mn-ea"/>
              </a:rPr>
              <a:t>2.</a:t>
            </a:r>
            <a:r>
              <a:rPr kumimoji="1" lang="zh-CN" altLang="en-US" dirty="0" smtClean="0">
                <a:latin typeface="微软雅黑" panose="020B0503020204020204" pitchFamily="34" charset="-122"/>
                <a:ea typeface="微软雅黑" panose="020B0503020204020204" pitchFamily="34" charset="-122"/>
                <a:cs typeface="宋体" panose="02010600030101010101" pitchFamily="2" charset="-122"/>
                <a:sym typeface="+mn-ea"/>
              </a:rPr>
              <a:t>动态性</a:t>
            </a:r>
            <a:r>
              <a:rPr kumimoji="1"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节点企业动态更新。</a:t>
            </a:r>
            <a:endParaRPr lang="zh-CN" altLang="en-US" dirty="0">
              <a:latin typeface="微软雅黑" panose="020B0503020204020204" pitchFamily="34" charset="-122"/>
              <a:ea typeface="微软雅黑" panose="020B0503020204020204" pitchFamily="34" charset="-122"/>
              <a:cs typeface="宋体" panose="02010600030101010101" pitchFamily="2" charset="-122"/>
            </a:endParaRPr>
          </a:p>
          <a:p>
            <a:pPr>
              <a:lnSpc>
                <a:spcPts val="3000"/>
              </a:lnSpc>
            </a:pPr>
            <a:r>
              <a:rPr kumimoji="1" lang="en-US" altLang="zh-CN" dirty="0" smtClean="0">
                <a:latin typeface="微软雅黑" panose="020B0503020204020204" pitchFamily="34" charset="-122"/>
                <a:ea typeface="微软雅黑" panose="020B0503020204020204" pitchFamily="34" charset="-122"/>
                <a:cs typeface="宋体" panose="02010600030101010101" pitchFamily="2" charset="-122"/>
                <a:sym typeface="+mn-ea"/>
              </a:rPr>
              <a:t>3.</a:t>
            </a:r>
            <a:r>
              <a:rPr kumimoji="1" lang="zh-CN" altLang="en-US" dirty="0" smtClean="0">
                <a:latin typeface="微软雅黑" panose="020B0503020204020204" pitchFamily="34" charset="-122"/>
                <a:ea typeface="微软雅黑" panose="020B0503020204020204" pitchFamily="34" charset="-122"/>
                <a:cs typeface="宋体" panose="02010600030101010101" pitchFamily="2" charset="-122"/>
                <a:sym typeface="+mn-ea"/>
              </a:rPr>
              <a:t>面向</a:t>
            </a:r>
            <a:r>
              <a:rPr kumimoji="1"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用户需求：</a:t>
            </a:r>
            <a:r>
              <a:rPr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是供应链的驱动源。</a:t>
            </a:r>
            <a:endParaRPr lang="zh-CN" altLang="en-US" dirty="0">
              <a:latin typeface="微软雅黑" panose="020B0503020204020204" pitchFamily="34" charset="-122"/>
              <a:ea typeface="微软雅黑" panose="020B0503020204020204" pitchFamily="34" charset="-122"/>
              <a:cs typeface="宋体" panose="02010600030101010101" pitchFamily="2" charset="-122"/>
            </a:endParaRPr>
          </a:p>
          <a:p>
            <a:pPr>
              <a:lnSpc>
                <a:spcPts val="3000"/>
              </a:lnSpc>
            </a:pPr>
            <a:r>
              <a:rPr kumimoji="1" lang="en-US" altLang="zh-CN" dirty="0" smtClean="0">
                <a:latin typeface="微软雅黑" panose="020B0503020204020204" pitchFamily="34" charset="-122"/>
                <a:ea typeface="微软雅黑" panose="020B0503020204020204" pitchFamily="34" charset="-122"/>
                <a:cs typeface="宋体" panose="02010600030101010101" pitchFamily="2" charset="-122"/>
                <a:sym typeface="+mn-ea"/>
              </a:rPr>
              <a:t>4.</a:t>
            </a:r>
            <a:r>
              <a:rPr kumimoji="1" lang="zh-CN" altLang="en-US" dirty="0" smtClean="0">
                <a:latin typeface="微软雅黑" panose="020B0503020204020204" pitchFamily="34" charset="-122"/>
                <a:ea typeface="微软雅黑" panose="020B0503020204020204" pitchFamily="34" charset="-122"/>
                <a:cs typeface="宋体" panose="02010600030101010101" pitchFamily="2" charset="-122"/>
                <a:sym typeface="+mn-ea"/>
              </a:rPr>
              <a:t>交叉</a:t>
            </a:r>
            <a:r>
              <a:rPr kumimoji="1"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性：</a:t>
            </a:r>
            <a:r>
              <a:rPr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一个节点企业可是一供应链的成员，又可是另一</a:t>
            </a:r>
            <a:r>
              <a:rPr lang="zh-CN" altLang="en-US" dirty="0" smtClean="0">
                <a:latin typeface="微软雅黑" panose="020B0503020204020204" pitchFamily="34" charset="-122"/>
                <a:ea typeface="微软雅黑" panose="020B0503020204020204" pitchFamily="34" charset="-122"/>
                <a:cs typeface="宋体" panose="02010600030101010101" pitchFamily="2" charset="-122"/>
                <a:sym typeface="+mn-ea"/>
              </a:rPr>
              <a:t>供应</a:t>
            </a:r>
            <a:r>
              <a:rPr lang="zh-CN" altLang="en-US" dirty="0">
                <a:latin typeface="微软雅黑" panose="020B0503020204020204" pitchFamily="34" charset="-122"/>
                <a:ea typeface="微软雅黑" panose="020B0503020204020204" pitchFamily="34" charset="-122"/>
                <a:cs typeface="宋体" panose="02010600030101010101" pitchFamily="2" charset="-122"/>
                <a:sym typeface="+mn-ea"/>
              </a:rPr>
              <a:t>链的成员。</a:t>
            </a:r>
          </a:p>
        </p:txBody>
      </p:sp>
    </p:spTree>
    <p:extLst>
      <p:ext uri="{BB962C8B-B14F-4D97-AF65-F5344CB8AC3E}">
        <p14:creationId xmlns:p14="http://schemas.microsoft.com/office/powerpoint/2010/main" val="5431596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文本框 244740"/>
          <p:cNvSpPr txBox="1">
            <a:spLocks noChangeArrowheads="1"/>
          </p:cNvSpPr>
          <p:nvPr/>
        </p:nvSpPr>
        <p:spPr bwMode="auto">
          <a:xfrm>
            <a:off x="251520" y="195486"/>
            <a:ext cx="3169457"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solidFill>
                  <a:srgbClr val="0033CC"/>
                </a:solidFill>
                <a:ea typeface="宋体" panose="02010600030101010101" pitchFamily="2" charset="-122"/>
              </a:rPr>
              <a:t> </a:t>
            </a:r>
            <a:r>
              <a:rPr lang="zh-CN" altLang="en-US" sz="2100" dirty="0">
                <a:solidFill>
                  <a:srgbClr val="0033CC"/>
                </a:solidFill>
                <a:ea typeface="宋体" panose="02010600030101010101" pitchFamily="2" charset="-122"/>
              </a:rPr>
              <a:t>戴尔</a:t>
            </a:r>
            <a:r>
              <a:rPr lang="zh-CN" altLang="en-US" sz="2100" dirty="0" smtClean="0">
                <a:solidFill>
                  <a:srgbClr val="0033CC"/>
                </a:solidFill>
                <a:ea typeface="宋体" panose="02010600030101010101" pitchFamily="2" charset="-122"/>
              </a:rPr>
              <a:t>公司的供应链管理</a:t>
            </a:r>
            <a:endParaRPr lang="zh-CN" altLang="en-US" sz="2100" dirty="0">
              <a:solidFill>
                <a:srgbClr val="0033CC"/>
              </a:solidFill>
              <a:ea typeface="宋体" panose="02010600030101010101" pitchFamily="2" charset="-122"/>
            </a:endParaRPr>
          </a:p>
        </p:txBody>
      </p:sp>
      <p:sp>
        <p:nvSpPr>
          <p:cNvPr id="43013" name="文本框 244741"/>
          <p:cNvSpPr txBox="1">
            <a:spLocks noChangeArrowheads="1"/>
          </p:cNvSpPr>
          <p:nvPr/>
        </p:nvSpPr>
        <p:spPr bwMode="auto">
          <a:xfrm>
            <a:off x="359532" y="775635"/>
            <a:ext cx="8424936" cy="4016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pPr>
            <a:r>
              <a:rPr lang="zh-CN" altLang="en-US" dirty="0" smtClean="0">
                <a:latin typeface="楷体_GB2312" pitchFamily="49" charset="-122"/>
                <a:ea typeface="楷体_GB2312" pitchFamily="49" charset="-122"/>
              </a:rPr>
              <a:t>    近</a:t>
            </a:r>
            <a:r>
              <a:rPr lang="en-US" altLang="zh-CN" dirty="0">
                <a:latin typeface="楷体_GB2312" pitchFamily="49" charset="-122"/>
                <a:ea typeface="楷体_GB2312" pitchFamily="49" charset="-122"/>
              </a:rPr>
              <a:t>20</a:t>
            </a:r>
            <a:r>
              <a:rPr lang="zh-CN" altLang="en-US" dirty="0">
                <a:latin typeface="楷体_GB2312" pitchFamily="49" charset="-122"/>
                <a:ea typeface="楷体_GB2312" pitchFamily="49" charset="-122"/>
              </a:rPr>
              <a:t>年来，计算机行业迅速发展，涌现了一大批杰出企业</a:t>
            </a:r>
            <a:r>
              <a:rPr lang="zh-CN" altLang="en-US" dirty="0" smtClean="0">
                <a:latin typeface="楷体_GB2312" pitchFamily="49" charset="-122"/>
                <a:ea typeface="楷体_GB2312" pitchFamily="49" charset="-122"/>
              </a:rPr>
              <a:t>，同时</a:t>
            </a:r>
            <a:r>
              <a:rPr lang="zh-CN" altLang="en-US" dirty="0">
                <a:latin typeface="楷体_GB2312" pitchFamily="49" charset="-122"/>
                <a:ea typeface="楷体_GB2312" pitchFamily="49" charset="-122"/>
              </a:rPr>
              <a:t>也有很多名噪一时的大企业称为昨日黄花。而在</a:t>
            </a:r>
            <a:r>
              <a:rPr lang="zh-CN" altLang="en-US" dirty="0" smtClean="0">
                <a:latin typeface="楷体_GB2312" pitchFamily="49" charset="-122"/>
                <a:ea typeface="楷体_GB2312" pitchFamily="49" charset="-122"/>
              </a:rPr>
              <a:t>这个竞争</a:t>
            </a:r>
            <a:r>
              <a:rPr lang="zh-CN" altLang="en-US" dirty="0">
                <a:latin typeface="楷体_GB2312" pitchFamily="49" charset="-122"/>
                <a:ea typeface="楷体_GB2312" pitchFamily="49" charset="-122"/>
              </a:rPr>
              <a:t>激烈的行业中，有一个通过其独特的</a:t>
            </a:r>
            <a:r>
              <a:rPr lang="zh-CN" altLang="en-US" dirty="0" smtClean="0">
                <a:latin typeface="楷体_GB2312" pitchFamily="49" charset="-122"/>
                <a:ea typeface="楷体_GB2312" pitchFamily="49" charset="-122"/>
              </a:rPr>
              <a:t>“</a:t>
            </a:r>
            <a:r>
              <a:rPr lang="zh-CN" altLang="en-US" dirty="0" smtClean="0">
                <a:solidFill>
                  <a:srgbClr val="FF0000"/>
                </a:solidFill>
                <a:latin typeface="楷体_GB2312" pitchFamily="49" charset="-122"/>
                <a:ea typeface="楷体_GB2312" pitchFamily="49" charset="-122"/>
              </a:rPr>
              <a:t>直接模式</a:t>
            </a:r>
            <a:r>
              <a:rPr lang="zh-CN" altLang="en-US" dirty="0" smtClean="0">
                <a:latin typeface="楷体_GB2312" pitchFamily="49" charset="-122"/>
                <a:ea typeface="楷体_GB2312" pitchFamily="49" charset="-122"/>
              </a:rPr>
              <a:t>”（</a:t>
            </a:r>
            <a:r>
              <a:rPr lang="en-US" altLang="zh-CN" dirty="0">
                <a:latin typeface="楷体_GB2312" pitchFamily="49" charset="-122"/>
                <a:ea typeface="楷体_GB2312" pitchFamily="49" charset="-122"/>
              </a:rPr>
              <a:t>The Direct Model</a:t>
            </a:r>
            <a:r>
              <a:rPr lang="zh-CN" altLang="en-US" dirty="0">
                <a:latin typeface="楷体_GB2312" pitchFamily="49" charset="-122"/>
                <a:ea typeface="楷体_GB2312" pitchFamily="49" charset="-122"/>
              </a:rPr>
              <a:t>）由一个手工作坊式的小企业，</a:t>
            </a:r>
            <a:r>
              <a:rPr lang="zh-CN" altLang="en-US" dirty="0" smtClean="0">
                <a:latin typeface="楷体_GB2312" pitchFamily="49" charset="-122"/>
                <a:ea typeface="楷体_GB2312" pitchFamily="49" charset="-122"/>
              </a:rPr>
              <a:t>飞速地</a:t>
            </a:r>
            <a:r>
              <a:rPr lang="zh-CN" altLang="en-US" dirty="0">
                <a:latin typeface="楷体_GB2312" pitchFamily="49" charset="-122"/>
                <a:ea typeface="楷体_GB2312" pitchFamily="49" charset="-122"/>
              </a:rPr>
              <a:t>成长为全美第一、全球第二的计算机公司。这就是由</a:t>
            </a:r>
            <a:r>
              <a:rPr lang="zh-CN" altLang="en-US" dirty="0" smtClean="0">
                <a:latin typeface="楷体_GB2312" pitchFamily="49" charset="-122"/>
                <a:ea typeface="楷体_GB2312" pitchFamily="49" charset="-122"/>
              </a:rPr>
              <a:t>迈克</a:t>
            </a:r>
            <a:r>
              <a:rPr lang="zh-CN" altLang="en-US" dirty="0">
                <a:latin typeface="楷体_GB2312" pitchFamily="49" charset="-122"/>
                <a:ea typeface="楷体_GB2312" pitchFamily="49" charset="-122"/>
              </a:rPr>
              <a:t>尔</a:t>
            </a:r>
            <a:r>
              <a:rPr lang="en-US" altLang="zh-CN" dirty="0">
                <a:ea typeface="楷体_GB2312" pitchFamily="49" charset="-122"/>
              </a:rPr>
              <a:t>·</a:t>
            </a:r>
            <a:r>
              <a:rPr lang="zh-CN" altLang="en-US" dirty="0">
                <a:latin typeface="楷体_GB2312" pitchFamily="49" charset="-122"/>
                <a:ea typeface="楷体_GB2312" pitchFamily="49" charset="-122"/>
              </a:rPr>
              <a:t>戴尔（</a:t>
            </a:r>
            <a:r>
              <a:rPr lang="en-US" altLang="zh-CN" dirty="0">
                <a:latin typeface="楷体_GB2312" pitchFamily="49" charset="-122"/>
                <a:ea typeface="楷体_GB2312" pitchFamily="49" charset="-122"/>
              </a:rPr>
              <a:t>Michael Dell</a:t>
            </a:r>
            <a:r>
              <a:rPr lang="zh-CN" altLang="en-US" dirty="0">
                <a:latin typeface="楷体_GB2312" pitchFamily="49" charset="-122"/>
                <a:ea typeface="楷体_GB2312" pitchFamily="49" charset="-122"/>
              </a:rPr>
              <a:t>）于</a:t>
            </a:r>
            <a:r>
              <a:rPr lang="en-US" altLang="zh-CN" dirty="0">
                <a:latin typeface="楷体_GB2312" pitchFamily="49" charset="-122"/>
                <a:ea typeface="楷体_GB2312" pitchFamily="49" charset="-122"/>
              </a:rPr>
              <a:t>1984</a:t>
            </a:r>
            <a:r>
              <a:rPr lang="zh-CN" altLang="en-US" dirty="0">
                <a:latin typeface="楷体_GB2312" pitchFamily="49" charset="-122"/>
                <a:ea typeface="楷体_GB2312" pitchFamily="49" charset="-122"/>
              </a:rPr>
              <a:t>年创立的戴尔计算机</a:t>
            </a:r>
            <a:r>
              <a:rPr lang="zh-CN" altLang="en-US" dirty="0" smtClean="0">
                <a:latin typeface="楷体_GB2312" pitchFamily="49" charset="-122"/>
                <a:ea typeface="楷体_GB2312" pitchFamily="49" charset="-122"/>
              </a:rPr>
              <a:t>公司</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Dell Computer Corporation</a:t>
            </a:r>
            <a:r>
              <a:rPr lang="zh-CN" altLang="en-US" dirty="0">
                <a:latin typeface="楷体_GB2312" pitchFamily="49" charset="-122"/>
                <a:ea typeface="楷体_GB2312" pitchFamily="49" charset="-122"/>
              </a:rPr>
              <a:t>）</a:t>
            </a:r>
            <a:r>
              <a:rPr lang="zh-CN" altLang="en-US" dirty="0" smtClean="0">
                <a:latin typeface="楷体_GB2312" pitchFamily="49" charset="-122"/>
                <a:ea typeface="楷体_GB2312" pitchFamily="49" charset="-122"/>
              </a:rPr>
              <a:t>。</a:t>
            </a:r>
            <a:endParaRPr lang="en-US" altLang="zh-CN" dirty="0" smtClean="0">
              <a:latin typeface="楷体_GB2312" pitchFamily="49" charset="-122"/>
              <a:ea typeface="楷体_GB2312" pitchFamily="49" charset="-122"/>
            </a:endParaRPr>
          </a:p>
          <a:p>
            <a:pPr>
              <a:lnSpc>
                <a:spcPct val="120000"/>
              </a:lnSpc>
            </a:pPr>
            <a:r>
              <a:rPr lang="en-US" altLang="zh-CN" dirty="0">
                <a:latin typeface="楷体_GB2312" pitchFamily="49" charset="-122"/>
                <a:ea typeface="楷体_GB2312" pitchFamily="49" charset="-122"/>
              </a:rPr>
              <a:t> </a:t>
            </a:r>
            <a:r>
              <a:rPr lang="en-US" altLang="zh-CN" dirty="0" smtClean="0">
                <a:latin typeface="楷体_GB2312" pitchFamily="49" charset="-122"/>
                <a:ea typeface="楷体_GB2312" pitchFamily="49" charset="-122"/>
              </a:rPr>
              <a:t>   </a:t>
            </a:r>
            <a:r>
              <a:rPr lang="zh-CN" altLang="en-US" dirty="0" smtClean="0">
                <a:latin typeface="楷体_GB2312" pitchFamily="49" charset="-122"/>
                <a:ea typeface="楷体_GB2312" pitchFamily="49" charset="-122"/>
              </a:rPr>
              <a:t>戴尔</a:t>
            </a:r>
            <a:r>
              <a:rPr lang="zh-CN" altLang="en-US" dirty="0">
                <a:latin typeface="楷体_GB2312" pitchFamily="49" charset="-122"/>
                <a:ea typeface="楷体_GB2312" pitchFamily="49" charset="-122"/>
              </a:rPr>
              <a:t>直接模式的核心思想就是：</a:t>
            </a:r>
            <a:r>
              <a:rPr lang="zh-CN" altLang="en-US" dirty="0">
                <a:solidFill>
                  <a:srgbClr val="CC3399"/>
                </a:solidFill>
                <a:latin typeface="楷体_GB2312" pitchFamily="49" charset="-122"/>
                <a:ea typeface="楷体_GB2312" pitchFamily="49" charset="-122"/>
              </a:rPr>
              <a:t>真正按照顾客的要求来</a:t>
            </a:r>
            <a:r>
              <a:rPr lang="zh-CN" altLang="en-US" dirty="0" smtClean="0">
                <a:solidFill>
                  <a:srgbClr val="CC3399"/>
                </a:solidFill>
                <a:latin typeface="楷体_GB2312" pitchFamily="49" charset="-122"/>
                <a:ea typeface="楷体_GB2312" pitchFamily="49" charset="-122"/>
              </a:rPr>
              <a:t>设计制造</a:t>
            </a:r>
            <a:r>
              <a:rPr lang="zh-CN" altLang="en-US" dirty="0">
                <a:solidFill>
                  <a:srgbClr val="CC3399"/>
                </a:solidFill>
                <a:latin typeface="楷体_GB2312" pitchFamily="49" charset="-122"/>
                <a:ea typeface="楷体_GB2312" pitchFamily="49" charset="-122"/>
              </a:rPr>
              <a:t>产品，并把它在尽可能短的时间内直接送到顾客手上</a:t>
            </a:r>
            <a:r>
              <a:rPr lang="zh-CN" altLang="en-US" dirty="0" smtClean="0">
                <a:solidFill>
                  <a:srgbClr val="CC3399"/>
                </a:solidFill>
                <a:latin typeface="楷体_GB2312" pitchFamily="49" charset="-122"/>
                <a:ea typeface="楷体_GB2312" pitchFamily="49" charset="-122"/>
              </a:rPr>
              <a:t>。</a:t>
            </a:r>
            <a:r>
              <a:rPr lang="zh-CN" altLang="en-US" dirty="0" smtClean="0">
                <a:latin typeface="楷体_GB2312" pitchFamily="49" charset="-122"/>
                <a:ea typeface="楷体_GB2312" pitchFamily="49" charset="-122"/>
              </a:rPr>
              <a:t>事实上</a:t>
            </a:r>
            <a:r>
              <a:rPr lang="zh-CN" altLang="en-US" dirty="0">
                <a:latin typeface="楷体_GB2312" pitchFamily="49" charset="-122"/>
                <a:ea typeface="楷体_GB2312" pitchFamily="49" charset="-122"/>
              </a:rPr>
              <a:t>，戴尔的供应链系统早已打破了传统意义上“厂家”</a:t>
            </a:r>
            <a:r>
              <a:rPr lang="zh-CN" altLang="en-US" dirty="0" smtClean="0">
                <a:latin typeface="楷体_GB2312" pitchFamily="49" charset="-122"/>
                <a:ea typeface="楷体_GB2312" pitchFamily="49" charset="-122"/>
              </a:rPr>
              <a:t>与“供应商”</a:t>
            </a:r>
            <a:r>
              <a:rPr lang="zh-CN" altLang="en-US" dirty="0">
                <a:latin typeface="楷体_GB2312" pitchFamily="49" charset="-122"/>
                <a:ea typeface="楷体_GB2312" pitchFamily="49" charset="-122"/>
              </a:rPr>
              <a:t>之间的模式，在戴尔的业务平台中，客户变成了</a:t>
            </a:r>
            <a:r>
              <a:rPr lang="zh-CN" altLang="en-US" dirty="0" smtClean="0">
                <a:latin typeface="楷体_GB2312" pitchFamily="49" charset="-122"/>
                <a:ea typeface="楷体_GB2312" pitchFamily="49" charset="-122"/>
              </a:rPr>
              <a:t>供应</a:t>
            </a:r>
            <a:r>
              <a:rPr lang="zh-CN" altLang="en-US" dirty="0">
                <a:latin typeface="楷体_GB2312" pitchFamily="49" charset="-122"/>
                <a:ea typeface="楷体_GB2312" pitchFamily="49" charset="-122"/>
              </a:rPr>
              <a:t>链的核心，“由于直接经营的模式和高效的供应链管理</a:t>
            </a:r>
            <a:r>
              <a:rPr lang="zh-CN" altLang="en-US" dirty="0" smtClean="0">
                <a:latin typeface="楷体_GB2312" pitchFamily="49" charset="-122"/>
                <a:ea typeface="楷体_GB2312" pitchFamily="49" charset="-122"/>
              </a:rPr>
              <a:t>，我们</a:t>
            </a:r>
            <a:r>
              <a:rPr lang="zh-CN" altLang="en-US" dirty="0">
                <a:latin typeface="楷体_GB2312" pitchFamily="49" charset="-122"/>
                <a:ea typeface="楷体_GB2312" pitchFamily="49" charset="-122"/>
              </a:rPr>
              <a:t>可以从市场得到第一手的客户反馈和需求，然后，</a:t>
            </a:r>
            <a:r>
              <a:rPr lang="zh-CN" altLang="en-US" dirty="0" smtClean="0">
                <a:latin typeface="楷体_GB2312" pitchFamily="49" charset="-122"/>
                <a:ea typeface="楷体_GB2312" pitchFamily="49" charset="-122"/>
              </a:rPr>
              <a:t>生产等</a:t>
            </a:r>
            <a:r>
              <a:rPr lang="zh-CN" altLang="en-US" dirty="0">
                <a:latin typeface="楷体_GB2312" pitchFamily="49" charset="-122"/>
                <a:ea typeface="楷体_GB2312" pitchFamily="49" charset="-122"/>
              </a:rPr>
              <a:t>其他业务部门便可以及时将这些客户信息传达到戴尔</a:t>
            </a:r>
            <a:r>
              <a:rPr lang="zh-CN" altLang="en-US" dirty="0" smtClean="0">
                <a:latin typeface="楷体_GB2312" pitchFamily="49" charset="-122"/>
                <a:ea typeface="楷体_GB2312" pitchFamily="49" charset="-122"/>
              </a:rPr>
              <a:t>原材料</a:t>
            </a:r>
            <a:r>
              <a:rPr lang="zh-CN" altLang="en-US" dirty="0">
                <a:latin typeface="楷体_GB2312" pitchFamily="49" charset="-122"/>
                <a:ea typeface="楷体_GB2312" pitchFamily="49" charset="-122"/>
              </a:rPr>
              <a:t>供应商和合作伙伴那里。” </a:t>
            </a:r>
          </a:p>
          <a:p>
            <a:pPr>
              <a:lnSpc>
                <a:spcPct val="110000"/>
              </a:lnSpc>
            </a:pPr>
            <a:endParaRPr lang="zh-CN" altLang="en-US" dirty="0">
              <a:latin typeface="楷体_GB2312" pitchFamily="49" charset="-122"/>
              <a:ea typeface="楷体_GB2312" pitchFamily="49" charset="-122"/>
            </a:endParaRPr>
          </a:p>
        </p:txBody>
      </p:sp>
      <p:sp>
        <p:nvSpPr>
          <p:cNvPr id="43014"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43015"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42356561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文本框 247810"/>
          <p:cNvSpPr txBox="1">
            <a:spLocks noChangeArrowheads="1"/>
          </p:cNvSpPr>
          <p:nvPr/>
        </p:nvSpPr>
        <p:spPr bwMode="auto">
          <a:xfrm>
            <a:off x="5948362" y="4868466"/>
            <a:ext cx="2052638" cy="300082"/>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46084" name="文本框 247812"/>
          <p:cNvSpPr txBox="1">
            <a:spLocks noChangeArrowheads="1"/>
          </p:cNvSpPr>
          <p:nvPr/>
        </p:nvSpPr>
        <p:spPr bwMode="auto">
          <a:xfrm>
            <a:off x="215490" y="453320"/>
            <a:ext cx="3169457"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solidFill>
                  <a:srgbClr val="0033CC"/>
                </a:solidFill>
                <a:ea typeface="宋体" panose="02010600030101010101" pitchFamily="2" charset="-122"/>
              </a:rPr>
              <a:t> </a:t>
            </a:r>
            <a:r>
              <a:rPr lang="zh-CN" altLang="en-US" sz="2100" dirty="0">
                <a:solidFill>
                  <a:srgbClr val="0033CC"/>
                </a:solidFill>
                <a:ea typeface="宋体" panose="02010600030101010101" pitchFamily="2" charset="-122"/>
              </a:rPr>
              <a:t>戴尔</a:t>
            </a:r>
            <a:r>
              <a:rPr lang="zh-CN" altLang="en-US" sz="2100" dirty="0" smtClean="0">
                <a:solidFill>
                  <a:srgbClr val="0033CC"/>
                </a:solidFill>
                <a:ea typeface="宋体" panose="02010600030101010101" pitchFamily="2" charset="-122"/>
              </a:rPr>
              <a:t>公司的供应链管理</a:t>
            </a:r>
            <a:endParaRPr lang="zh-CN" altLang="en-US" sz="2100" dirty="0">
              <a:solidFill>
                <a:srgbClr val="0033CC"/>
              </a:solidFill>
              <a:ea typeface="宋体" panose="02010600030101010101" pitchFamily="2" charset="-122"/>
            </a:endParaRPr>
          </a:p>
        </p:txBody>
      </p:sp>
      <p:grpSp>
        <p:nvGrpSpPr>
          <p:cNvPr id="46085" name="组合 247876"/>
          <p:cNvGrpSpPr>
            <a:grpSpLocks/>
          </p:cNvGrpSpPr>
          <p:nvPr/>
        </p:nvGrpSpPr>
        <p:grpSpPr bwMode="auto">
          <a:xfrm>
            <a:off x="1709738" y="1905000"/>
            <a:ext cx="5779294" cy="2421732"/>
            <a:chOff x="431" y="1842"/>
            <a:chExt cx="4854" cy="2034"/>
          </a:xfrm>
        </p:grpSpPr>
        <p:sp>
          <p:nvSpPr>
            <p:cNvPr id="46086" name="文本框 247856"/>
            <p:cNvSpPr txBox="1">
              <a:spLocks noChangeArrowheads="1"/>
            </p:cNvSpPr>
            <p:nvPr/>
          </p:nvSpPr>
          <p:spPr bwMode="auto">
            <a:xfrm>
              <a:off x="2652" y="3158"/>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资金流</a:t>
              </a:r>
            </a:p>
          </p:txBody>
        </p:sp>
        <p:sp>
          <p:nvSpPr>
            <p:cNvPr id="46087" name="文本框 247859"/>
            <p:cNvSpPr txBox="1">
              <a:spLocks noChangeArrowheads="1"/>
            </p:cNvSpPr>
            <p:nvPr/>
          </p:nvSpPr>
          <p:spPr bwMode="auto">
            <a:xfrm>
              <a:off x="1821" y="3566"/>
              <a:ext cx="210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a:latin typeface="隶书" panose="02010509060101010101" pitchFamily="49" charset="-122"/>
                  <a:ea typeface="隶书" panose="02010509060101010101" pitchFamily="49" charset="-122"/>
                </a:rPr>
                <a:t>戴尔电脑的供应链模型</a:t>
              </a:r>
            </a:p>
          </p:txBody>
        </p:sp>
        <p:sp>
          <p:nvSpPr>
            <p:cNvPr id="46088" name="矩形 247815"/>
            <p:cNvSpPr>
              <a:spLocks noChangeArrowheads="1"/>
            </p:cNvSpPr>
            <p:nvPr/>
          </p:nvSpPr>
          <p:spPr bwMode="auto">
            <a:xfrm>
              <a:off x="431" y="2205"/>
              <a:ext cx="952" cy="363"/>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500">
                  <a:solidFill>
                    <a:srgbClr val="FFFFFF"/>
                  </a:solidFill>
                  <a:ea typeface="宋体" panose="02010600030101010101" pitchFamily="2" charset="-122"/>
                </a:rPr>
                <a:t>零件供应商</a:t>
              </a:r>
            </a:p>
          </p:txBody>
        </p:sp>
        <p:sp>
          <p:nvSpPr>
            <p:cNvPr id="46089" name="矩形 247816"/>
            <p:cNvSpPr>
              <a:spLocks noChangeArrowheads="1"/>
            </p:cNvSpPr>
            <p:nvPr/>
          </p:nvSpPr>
          <p:spPr bwMode="auto">
            <a:xfrm>
              <a:off x="1838" y="2205"/>
              <a:ext cx="725" cy="363"/>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500">
                  <a:solidFill>
                    <a:srgbClr val="FFFFFF"/>
                  </a:solidFill>
                  <a:ea typeface="宋体" panose="02010600030101010101" pitchFamily="2" charset="-122"/>
                </a:rPr>
                <a:t>戴尔公司</a:t>
              </a:r>
            </a:p>
          </p:txBody>
        </p:sp>
        <p:sp>
          <p:nvSpPr>
            <p:cNvPr id="46090" name="矩形 247818"/>
            <p:cNvSpPr>
              <a:spLocks noChangeArrowheads="1"/>
            </p:cNvSpPr>
            <p:nvPr/>
          </p:nvSpPr>
          <p:spPr bwMode="auto">
            <a:xfrm>
              <a:off x="3108" y="2659"/>
              <a:ext cx="907" cy="363"/>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500">
                  <a:solidFill>
                    <a:srgbClr val="FFFFFF"/>
                  </a:solidFill>
                  <a:ea typeface="宋体" panose="02010600030101010101" pitchFamily="2" charset="-122"/>
                </a:rPr>
                <a:t>代理服务商</a:t>
              </a:r>
            </a:p>
          </p:txBody>
        </p:sp>
        <p:sp>
          <p:nvSpPr>
            <p:cNvPr id="46091" name="矩形 247820"/>
            <p:cNvSpPr>
              <a:spLocks noChangeArrowheads="1"/>
            </p:cNvSpPr>
            <p:nvPr/>
          </p:nvSpPr>
          <p:spPr bwMode="auto">
            <a:xfrm>
              <a:off x="4559" y="2205"/>
              <a:ext cx="726" cy="363"/>
            </a:xfrm>
            <a:prstGeom prst="rect">
              <a:avLst/>
            </a:prstGeom>
            <a:solidFill>
              <a:schemeClr val="accent1"/>
            </a:solidFill>
            <a:ln w="9525">
              <a:solidFill>
                <a:schemeClr val="tx1"/>
              </a:solidFill>
              <a:miter lim="800000"/>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500">
                  <a:solidFill>
                    <a:srgbClr val="FFFFFF"/>
                  </a:solidFill>
                  <a:ea typeface="宋体" panose="02010600030101010101" pitchFamily="2" charset="-122"/>
                </a:rPr>
                <a:t>客户</a:t>
              </a:r>
            </a:p>
          </p:txBody>
        </p:sp>
        <p:sp>
          <p:nvSpPr>
            <p:cNvPr id="46092" name="直接连接符 247822"/>
            <p:cNvSpPr>
              <a:spLocks noChangeShapeType="1"/>
            </p:cNvSpPr>
            <p:nvPr/>
          </p:nvSpPr>
          <p:spPr bwMode="auto">
            <a:xfrm>
              <a:off x="1384" y="2386"/>
              <a:ext cx="454"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093" name="直接连接符 247824"/>
            <p:cNvSpPr>
              <a:spLocks noChangeShapeType="1"/>
            </p:cNvSpPr>
            <p:nvPr/>
          </p:nvSpPr>
          <p:spPr bwMode="auto">
            <a:xfrm>
              <a:off x="2563" y="2386"/>
              <a:ext cx="1996"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094" name="直接连接符 247829"/>
            <p:cNvSpPr>
              <a:spLocks noChangeShapeType="1"/>
            </p:cNvSpPr>
            <p:nvPr/>
          </p:nvSpPr>
          <p:spPr bwMode="auto">
            <a:xfrm>
              <a:off x="4695" y="2568"/>
              <a:ext cx="0" cy="181"/>
            </a:xfrm>
            <a:prstGeom prst="line">
              <a:avLst/>
            </a:prstGeom>
            <a:noFill/>
            <a:ln w="25400">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095" name="直接连接符 247830"/>
            <p:cNvSpPr>
              <a:spLocks noChangeShapeType="1"/>
            </p:cNvSpPr>
            <p:nvPr/>
          </p:nvSpPr>
          <p:spPr bwMode="auto">
            <a:xfrm flipH="1">
              <a:off x="2473" y="2749"/>
              <a:ext cx="635" cy="1"/>
            </a:xfrm>
            <a:prstGeom prst="line">
              <a:avLst/>
            </a:prstGeom>
            <a:noFill/>
            <a:ln w="25400">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096" name="直接连接符 247831"/>
            <p:cNvSpPr>
              <a:spLocks noChangeShapeType="1"/>
            </p:cNvSpPr>
            <p:nvPr/>
          </p:nvSpPr>
          <p:spPr bwMode="auto">
            <a:xfrm flipV="1">
              <a:off x="2473" y="2568"/>
              <a:ext cx="0" cy="181"/>
            </a:xfrm>
            <a:prstGeom prst="line">
              <a:avLst/>
            </a:prstGeom>
            <a:noFill/>
            <a:ln w="25400">
              <a:solidFill>
                <a:schemeClr val="tx1"/>
              </a:solidFill>
              <a:prstDash val="dash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097" name="直接连接符 247836"/>
            <p:cNvSpPr>
              <a:spLocks noChangeShapeType="1"/>
            </p:cNvSpPr>
            <p:nvPr/>
          </p:nvSpPr>
          <p:spPr bwMode="auto">
            <a:xfrm flipH="1">
              <a:off x="4015" y="2749"/>
              <a:ext cx="680" cy="0"/>
            </a:xfrm>
            <a:prstGeom prst="line">
              <a:avLst/>
            </a:prstGeom>
            <a:noFill/>
            <a:ln w="25400">
              <a:solidFill>
                <a:schemeClr val="tx1"/>
              </a:solidFill>
              <a:prstDash val="dash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098" name="直接连接符 247844"/>
            <p:cNvSpPr>
              <a:spLocks noChangeShapeType="1"/>
            </p:cNvSpPr>
            <p:nvPr/>
          </p:nvSpPr>
          <p:spPr bwMode="auto">
            <a:xfrm>
              <a:off x="4786" y="1978"/>
              <a:ext cx="0" cy="226"/>
            </a:xfrm>
            <a:prstGeom prst="line">
              <a:avLst/>
            </a:prstGeom>
            <a:noFill/>
            <a:ln w="25400">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099" name="直接连接符 247845"/>
            <p:cNvSpPr>
              <a:spLocks noChangeShapeType="1"/>
            </p:cNvSpPr>
            <p:nvPr/>
          </p:nvSpPr>
          <p:spPr bwMode="auto">
            <a:xfrm flipH="1">
              <a:off x="2427" y="1978"/>
              <a:ext cx="2358" cy="0"/>
            </a:xfrm>
            <a:prstGeom prst="line">
              <a:avLst/>
            </a:prstGeom>
            <a:noFill/>
            <a:ln w="25400">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00" name="直接连接符 247846"/>
            <p:cNvSpPr>
              <a:spLocks noChangeShapeType="1"/>
            </p:cNvSpPr>
            <p:nvPr/>
          </p:nvSpPr>
          <p:spPr bwMode="auto">
            <a:xfrm>
              <a:off x="2427" y="1978"/>
              <a:ext cx="0" cy="227"/>
            </a:xfrm>
            <a:prstGeom prst="line">
              <a:avLst/>
            </a:prstGeom>
            <a:noFill/>
            <a:ln w="25400">
              <a:solidFill>
                <a:schemeClr val="tx1"/>
              </a:solidFill>
              <a:prstDash val="dash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01" name="直接连接符 247853"/>
            <p:cNvSpPr>
              <a:spLocks noChangeShapeType="1"/>
            </p:cNvSpPr>
            <p:nvPr/>
          </p:nvSpPr>
          <p:spPr bwMode="auto">
            <a:xfrm>
              <a:off x="1974" y="1978"/>
              <a:ext cx="0" cy="226"/>
            </a:xfrm>
            <a:prstGeom prst="line">
              <a:avLst/>
            </a:prstGeom>
            <a:noFill/>
            <a:ln w="25400">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02" name="直接连接符 247854"/>
            <p:cNvSpPr>
              <a:spLocks noChangeShapeType="1"/>
            </p:cNvSpPr>
            <p:nvPr/>
          </p:nvSpPr>
          <p:spPr bwMode="auto">
            <a:xfrm flipH="1">
              <a:off x="1203" y="1978"/>
              <a:ext cx="771" cy="1"/>
            </a:xfrm>
            <a:prstGeom prst="line">
              <a:avLst/>
            </a:prstGeom>
            <a:noFill/>
            <a:ln w="25400">
              <a:solidFill>
                <a:schemeClr val="tx1"/>
              </a:solidFill>
              <a:prstDash val="dash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03" name="直接连接符 247855"/>
            <p:cNvSpPr>
              <a:spLocks noChangeShapeType="1"/>
            </p:cNvSpPr>
            <p:nvPr/>
          </p:nvSpPr>
          <p:spPr bwMode="auto">
            <a:xfrm>
              <a:off x="1203" y="1978"/>
              <a:ext cx="0" cy="227"/>
            </a:xfrm>
            <a:prstGeom prst="line">
              <a:avLst/>
            </a:prstGeom>
            <a:noFill/>
            <a:ln w="25400">
              <a:solidFill>
                <a:schemeClr val="tx1"/>
              </a:solidFill>
              <a:prstDash val="dash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04" name="直接连接符 247860"/>
            <p:cNvSpPr>
              <a:spLocks noChangeShapeType="1"/>
            </p:cNvSpPr>
            <p:nvPr/>
          </p:nvSpPr>
          <p:spPr bwMode="auto">
            <a:xfrm>
              <a:off x="1974" y="2569"/>
              <a:ext cx="0" cy="226"/>
            </a:xfrm>
            <a:prstGeom prst="line">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05" name="直接连接符 247861"/>
            <p:cNvSpPr>
              <a:spLocks noChangeShapeType="1"/>
            </p:cNvSpPr>
            <p:nvPr/>
          </p:nvSpPr>
          <p:spPr bwMode="auto">
            <a:xfrm flipH="1">
              <a:off x="1248" y="2795"/>
              <a:ext cx="725" cy="1"/>
            </a:xfrm>
            <a:prstGeom prst="line">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06" name="直接连接符 247862"/>
            <p:cNvSpPr>
              <a:spLocks noChangeShapeType="1"/>
            </p:cNvSpPr>
            <p:nvPr/>
          </p:nvSpPr>
          <p:spPr bwMode="auto">
            <a:xfrm flipV="1">
              <a:off x="1248" y="2569"/>
              <a:ext cx="0" cy="226"/>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07" name="直接连接符 247863"/>
            <p:cNvSpPr>
              <a:spLocks noChangeShapeType="1"/>
            </p:cNvSpPr>
            <p:nvPr/>
          </p:nvSpPr>
          <p:spPr bwMode="auto">
            <a:xfrm flipH="1">
              <a:off x="2382" y="2885"/>
              <a:ext cx="726" cy="0"/>
            </a:xfrm>
            <a:prstGeom prst="line">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08" name="直接连接符 247864"/>
            <p:cNvSpPr>
              <a:spLocks noChangeShapeType="1"/>
            </p:cNvSpPr>
            <p:nvPr/>
          </p:nvSpPr>
          <p:spPr bwMode="auto">
            <a:xfrm flipV="1">
              <a:off x="2382" y="2568"/>
              <a:ext cx="0" cy="317"/>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09" name="直接连接符 247865"/>
            <p:cNvSpPr>
              <a:spLocks noChangeShapeType="1"/>
            </p:cNvSpPr>
            <p:nvPr/>
          </p:nvSpPr>
          <p:spPr bwMode="auto">
            <a:xfrm flipH="1">
              <a:off x="4015" y="2885"/>
              <a:ext cx="816" cy="0"/>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10" name="直接连接符 247866"/>
            <p:cNvSpPr>
              <a:spLocks noChangeShapeType="1"/>
            </p:cNvSpPr>
            <p:nvPr/>
          </p:nvSpPr>
          <p:spPr bwMode="auto">
            <a:xfrm>
              <a:off x="4831" y="2568"/>
              <a:ext cx="0" cy="317"/>
            </a:xfrm>
            <a:prstGeom prst="line">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11" name="直接连接符 247867"/>
            <p:cNvSpPr>
              <a:spLocks noChangeShapeType="1"/>
            </p:cNvSpPr>
            <p:nvPr/>
          </p:nvSpPr>
          <p:spPr bwMode="auto">
            <a:xfrm>
              <a:off x="4967" y="1842"/>
              <a:ext cx="0" cy="363"/>
            </a:xfrm>
            <a:prstGeom prst="line">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12" name="直接连接符 247868"/>
            <p:cNvSpPr>
              <a:spLocks noChangeShapeType="1"/>
            </p:cNvSpPr>
            <p:nvPr/>
          </p:nvSpPr>
          <p:spPr bwMode="auto">
            <a:xfrm>
              <a:off x="2246" y="1842"/>
              <a:ext cx="0" cy="363"/>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13" name="直接连接符 247869"/>
            <p:cNvSpPr>
              <a:spLocks noChangeShapeType="1"/>
            </p:cNvSpPr>
            <p:nvPr/>
          </p:nvSpPr>
          <p:spPr bwMode="auto">
            <a:xfrm flipH="1">
              <a:off x="2246" y="1842"/>
              <a:ext cx="2721" cy="0"/>
            </a:xfrm>
            <a:prstGeom prst="line">
              <a:avLst/>
            </a:prstGeom>
            <a:noFill/>
            <a:ln w="25400">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46114" name="直接连接符 247871"/>
            <p:cNvSpPr>
              <a:spLocks noChangeShapeType="1"/>
            </p:cNvSpPr>
            <p:nvPr/>
          </p:nvSpPr>
          <p:spPr bwMode="auto">
            <a:xfrm>
              <a:off x="790" y="3294"/>
              <a:ext cx="408" cy="0"/>
            </a:xfrm>
            <a:prstGeom prst="line">
              <a:avLst/>
            </a:prstGeom>
            <a:noFill/>
            <a:ln w="254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15" name="文本框 247872"/>
            <p:cNvSpPr txBox="1">
              <a:spLocks noChangeArrowheads="1"/>
            </p:cNvSpPr>
            <p:nvPr/>
          </p:nvSpPr>
          <p:spPr bwMode="auto">
            <a:xfrm>
              <a:off x="1156" y="3158"/>
              <a:ext cx="4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物流</a:t>
              </a:r>
            </a:p>
          </p:txBody>
        </p:sp>
        <p:sp>
          <p:nvSpPr>
            <p:cNvPr id="46116" name="直接连接符 247873"/>
            <p:cNvSpPr>
              <a:spLocks noChangeShapeType="1"/>
            </p:cNvSpPr>
            <p:nvPr/>
          </p:nvSpPr>
          <p:spPr bwMode="auto">
            <a:xfrm>
              <a:off x="2287" y="3294"/>
              <a:ext cx="408" cy="0"/>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17" name="直接连接符 247874"/>
            <p:cNvSpPr>
              <a:spLocks noChangeShapeType="1"/>
            </p:cNvSpPr>
            <p:nvPr/>
          </p:nvSpPr>
          <p:spPr bwMode="auto">
            <a:xfrm>
              <a:off x="3738" y="3294"/>
              <a:ext cx="408" cy="0"/>
            </a:xfrm>
            <a:prstGeom prst="line">
              <a:avLst/>
            </a:prstGeom>
            <a:noFill/>
            <a:ln w="25400">
              <a:solidFill>
                <a:schemeClr val="tx1"/>
              </a:solidFill>
              <a:prstDash val="dash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46118" name="文本框 247875"/>
            <p:cNvSpPr txBox="1">
              <a:spLocks noChangeArrowheads="1"/>
            </p:cNvSpPr>
            <p:nvPr/>
          </p:nvSpPr>
          <p:spPr bwMode="auto">
            <a:xfrm>
              <a:off x="4103" y="3158"/>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信息流</a:t>
              </a:r>
            </a:p>
          </p:txBody>
        </p:sp>
      </p:grpSp>
      <p:sp>
        <p:nvSpPr>
          <p:cNvPr id="46119"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Tree>
    <p:extLst>
      <p:ext uri="{BB962C8B-B14F-4D97-AF65-F5344CB8AC3E}">
        <p14:creationId xmlns:p14="http://schemas.microsoft.com/office/powerpoint/2010/main" val="23072742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248834"/>
          <p:cNvSpPr txBox="1">
            <a:spLocks noChangeArrowheads="1"/>
          </p:cNvSpPr>
          <p:nvPr/>
        </p:nvSpPr>
        <p:spPr bwMode="auto">
          <a:xfrm>
            <a:off x="5948362" y="4868466"/>
            <a:ext cx="2052638" cy="300082"/>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47108" name="文本框 248837"/>
          <p:cNvSpPr txBox="1">
            <a:spLocks noChangeArrowheads="1"/>
          </p:cNvSpPr>
          <p:nvPr/>
        </p:nvSpPr>
        <p:spPr bwMode="auto">
          <a:xfrm>
            <a:off x="611560" y="1168004"/>
            <a:ext cx="8136904"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pPr>
            <a:r>
              <a:rPr lang="zh-CN" altLang="en-US" dirty="0">
                <a:latin typeface="楷体_GB2312" pitchFamily="49" charset="-122"/>
                <a:ea typeface="楷体_GB2312" pitchFamily="49" charset="-122"/>
              </a:rPr>
              <a:t>戴尔电脑的供应链与传统供应链相比，主要有两点不同：</a:t>
            </a:r>
          </a:p>
          <a:p>
            <a:pPr>
              <a:lnSpc>
                <a:spcPct val="120000"/>
              </a:lnSpc>
            </a:pP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、供应链中没有分销商、批发商和零售商，而是直接</a:t>
            </a:r>
            <a:r>
              <a:rPr lang="zh-CN" altLang="en-US" dirty="0" smtClean="0">
                <a:latin typeface="楷体_GB2312" pitchFamily="49" charset="-122"/>
                <a:ea typeface="楷体_GB2312" pitchFamily="49" charset="-122"/>
              </a:rPr>
              <a:t>由生产</a:t>
            </a:r>
            <a:r>
              <a:rPr lang="zh-CN" altLang="en-US" dirty="0">
                <a:latin typeface="楷体_GB2312" pitchFamily="49" charset="-122"/>
                <a:ea typeface="楷体_GB2312" pitchFamily="49" charset="-122"/>
              </a:rPr>
              <a:t>厂家（戴尔公司）把产品卖给顾客。“</a:t>
            </a:r>
            <a:r>
              <a:rPr lang="zh-CN" altLang="en-US" dirty="0">
                <a:solidFill>
                  <a:srgbClr val="FF0000"/>
                </a:solidFill>
                <a:latin typeface="楷体_GB2312" pitchFamily="49" charset="-122"/>
                <a:ea typeface="楷体_GB2312" pitchFamily="49" charset="-122"/>
              </a:rPr>
              <a:t>把电脑直接</a:t>
            </a:r>
            <a:r>
              <a:rPr lang="zh-CN" altLang="en-US" dirty="0" smtClean="0">
                <a:solidFill>
                  <a:srgbClr val="FF0000"/>
                </a:solidFill>
                <a:latin typeface="楷体_GB2312" pitchFamily="49" charset="-122"/>
                <a:ea typeface="楷体_GB2312" pitchFamily="49" charset="-122"/>
              </a:rPr>
              <a:t>销售</a:t>
            </a:r>
            <a:r>
              <a:rPr lang="zh-CN" altLang="en-US" dirty="0">
                <a:solidFill>
                  <a:srgbClr val="FF0000"/>
                </a:solidFill>
                <a:latin typeface="楷体_GB2312" pitchFamily="49" charset="-122"/>
                <a:ea typeface="楷体_GB2312" pitchFamily="49" charset="-122"/>
              </a:rPr>
              <a:t>到使用者手上，去除零售商的利润剥削，把这些省下</a:t>
            </a:r>
            <a:r>
              <a:rPr lang="zh-CN" altLang="en-US" dirty="0" smtClean="0">
                <a:solidFill>
                  <a:srgbClr val="FF0000"/>
                </a:solidFill>
                <a:latin typeface="楷体_GB2312" pitchFamily="49" charset="-122"/>
                <a:ea typeface="楷体_GB2312" pitchFamily="49" charset="-122"/>
              </a:rPr>
              <a:t>的钱</a:t>
            </a:r>
            <a:r>
              <a:rPr lang="zh-CN" altLang="en-US" dirty="0">
                <a:solidFill>
                  <a:srgbClr val="FF0000"/>
                </a:solidFill>
                <a:latin typeface="楷体_GB2312" pitchFamily="49" charset="-122"/>
                <a:ea typeface="楷体_GB2312" pitchFamily="49" charset="-122"/>
              </a:rPr>
              <a:t>回馈给消费者</a:t>
            </a:r>
            <a:r>
              <a:rPr lang="zh-CN" altLang="en-US" dirty="0">
                <a:latin typeface="楷体_GB2312" pitchFamily="49" charset="-122"/>
                <a:ea typeface="楷体_GB2312" pitchFamily="49" charset="-122"/>
              </a:rPr>
              <a:t>”。</a:t>
            </a:r>
          </a:p>
          <a:p>
            <a:pPr>
              <a:lnSpc>
                <a:spcPct val="120000"/>
              </a:lnSpc>
            </a:pP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a:t>
            </a:r>
            <a:r>
              <a:rPr lang="zh-CN" altLang="en-US" dirty="0">
                <a:solidFill>
                  <a:srgbClr val="FF0000"/>
                </a:solidFill>
                <a:latin typeface="楷体_GB2312" pitchFamily="49" charset="-122"/>
                <a:ea typeface="楷体_GB2312" pitchFamily="49" charset="-122"/>
              </a:rPr>
              <a:t>多出了“代理服务商”这一环节</a:t>
            </a:r>
            <a:r>
              <a:rPr lang="zh-CN" altLang="en-US" dirty="0">
                <a:latin typeface="楷体_GB2312" pitchFamily="49" charset="-122"/>
                <a:ea typeface="楷体_GB2312" pitchFamily="49" charset="-122"/>
              </a:rPr>
              <a:t>。他们并不向顾客提供</a:t>
            </a:r>
            <a:r>
              <a:rPr lang="zh-CN" altLang="en-US" dirty="0" smtClean="0">
                <a:latin typeface="楷体_GB2312" pitchFamily="49" charset="-122"/>
                <a:ea typeface="楷体_GB2312" pitchFamily="49" charset="-122"/>
              </a:rPr>
              <a:t>产品</a:t>
            </a:r>
            <a:r>
              <a:rPr lang="zh-CN" altLang="en-US" dirty="0">
                <a:latin typeface="楷体_GB2312" pitchFamily="49" charset="-122"/>
                <a:ea typeface="楷体_GB2312" pitchFamily="49" charset="-122"/>
              </a:rPr>
              <a:t>，也不向戴尔公司购买产品，他们只向顾客提供服务</a:t>
            </a:r>
            <a:r>
              <a:rPr lang="zh-CN" altLang="en-US" dirty="0" smtClean="0">
                <a:latin typeface="楷体_GB2312" pitchFamily="49" charset="-122"/>
                <a:ea typeface="楷体_GB2312" pitchFamily="49" charset="-122"/>
              </a:rPr>
              <a:t>和支持</a:t>
            </a:r>
            <a:r>
              <a:rPr lang="zh-CN" altLang="en-US" dirty="0">
                <a:latin typeface="楷体_GB2312" pitchFamily="49" charset="-122"/>
                <a:ea typeface="楷体_GB2312" pitchFamily="49" charset="-122"/>
              </a:rPr>
              <a:t>。这就是戴尔公司采取的把服务外包出去的必然结果</a:t>
            </a:r>
            <a:r>
              <a:rPr lang="zh-CN" altLang="en-US" dirty="0" smtClean="0">
                <a:latin typeface="楷体_GB2312" pitchFamily="49" charset="-122"/>
                <a:ea typeface="楷体_GB2312" pitchFamily="49" charset="-122"/>
              </a:rPr>
              <a:t>。这样</a:t>
            </a:r>
            <a:r>
              <a:rPr lang="zh-CN" altLang="en-US" dirty="0">
                <a:latin typeface="楷体_GB2312" pitchFamily="49" charset="-122"/>
                <a:ea typeface="楷体_GB2312" pitchFamily="49" charset="-122"/>
              </a:rPr>
              <a:t>的好处，是使得戴尔公司既能够提供优质的售后服务</a:t>
            </a:r>
          </a:p>
          <a:p>
            <a:pPr>
              <a:lnSpc>
                <a:spcPct val="120000"/>
              </a:lnSpc>
            </a:pPr>
            <a:r>
              <a:rPr lang="zh-CN" altLang="en-US" dirty="0">
                <a:latin typeface="楷体_GB2312" pitchFamily="49" charset="-122"/>
                <a:ea typeface="楷体_GB2312" pitchFamily="49" charset="-122"/>
              </a:rPr>
              <a:t>支持，而同时又避免了公司面临“过度庞大的组织架构。” </a:t>
            </a:r>
          </a:p>
        </p:txBody>
      </p:sp>
      <p:sp>
        <p:nvSpPr>
          <p:cNvPr id="47109"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47110"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
        <p:nvSpPr>
          <p:cNvPr id="9" name="文本框 247812"/>
          <p:cNvSpPr txBox="1">
            <a:spLocks noChangeArrowheads="1"/>
          </p:cNvSpPr>
          <p:nvPr/>
        </p:nvSpPr>
        <p:spPr bwMode="auto">
          <a:xfrm>
            <a:off x="215490" y="453320"/>
            <a:ext cx="3169457"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solidFill>
                  <a:srgbClr val="0033CC"/>
                </a:solidFill>
                <a:ea typeface="宋体" panose="02010600030101010101" pitchFamily="2" charset="-122"/>
              </a:rPr>
              <a:t> </a:t>
            </a:r>
            <a:r>
              <a:rPr lang="zh-CN" altLang="en-US" sz="2100" dirty="0">
                <a:solidFill>
                  <a:srgbClr val="0033CC"/>
                </a:solidFill>
                <a:ea typeface="宋体" panose="02010600030101010101" pitchFamily="2" charset="-122"/>
              </a:rPr>
              <a:t>戴尔公司的供应链管理</a:t>
            </a:r>
          </a:p>
        </p:txBody>
      </p:sp>
    </p:spTree>
    <p:extLst>
      <p:ext uri="{BB962C8B-B14F-4D97-AF65-F5344CB8AC3E}">
        <p14:creationId xmlns:p14="http://schemas.microsoft.com/office/powerpoint/2010/main" val="15743021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一、供应链与供应链管理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9626" y="977648"/>
            <a:ext cx="4391660" cy="553998"/>
          </a:xfrm>
          <a:prstGeom prst="rect">
            <a:avLst/>
          </a:prstGeom>
          <a:noFill/>
        </p:spPr>
        <p:txBody>
          <a:bodyPr wrap="square" rtlCol="0" anchor="t">
            <a:spAutoFit/>
          </a:bodyPr>
          <a:lstStyle/>
          <a:p>
            <a:pPr>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（三）供应</a:t>
            </a:r>
            <a:r>
              <a:rPr lang="zh-CN" altLang="en-US"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链</a:t>
            </a:r>
            <a:r>
              <a:rPr lang="zh-CN" altLang="en-US"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管理</a:t>
            </a: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58907" y="1634963"/>
            <a:ext cx="7984490" cy="1754326"/>
          </a:xfrm>
          <a:prstGeom prst="rect">
            <a:avLst/>
          </a:prstGeom>
          <a:noFill/>
        </p:spPr>
        <p:txBody>
          <a:bodyPr wrap="square" rtlCol="0" anchor="t">
            <a:spAutoFit/>
          </a:bodyPr>
          <a:lstStyle/>
          <a:p>
            <a:pPr algn="just">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供应</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链管理：供应链管理</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(SCM,</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即</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SupplyChainManagement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是一种集成的管理思想和方法</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它执行供应链中从供应商到最终用户的物流计划和控制等职能。它是一种通过前馈的信息流和反馈的物料流及信息流</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将供应商、制造商、分销商、零售商</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直到最终用户变成一个整体的管理模式。</a:t>
            </a:r>
          </a:p>
        </p:txBody>
      </p:sp>
    </p:spTree>
    <p:extLst>
      <p:ext uri="{BB962C8B-B14F-4D97-AF65-F5344CB8AC3E}">
        <p14:creationId xmlns:p14="http://schemas.microsoft.com/office/powerpoint/2010/main" val="16574559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227330"/>
          <p:cNvSpPr txBox="1">
            <a:spLocks noChangeArrowheads="1"/>
          </p:cNvSpPr>
          <p:nvPr/>
        </p:nvSpPr>
        <p:spPr bwMode="auto">
          <a:xfrm>
            <a:off x="5948362" y="4868466"/>
            <a:ext cx="2052638" cy="300082"/>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32771" name="文本框 227331"/>
          <p:cNvSpPr txBox="1">
            <a:spLocks noChangeArrowheads="1"/>
          </p:cNvSpPr>
          <p:nvPr/>
        </p:nvSpPr>
        <p:spPr bwMode="auto">
          <a:xfrm>
            <a:off x="1521713" y="844154"/>
            <a:ext cx="52100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buFont typeface="Wingdings" panose="05000000000000000000" pitchFamily="2" charset="2"/>
              <a:buChar char="n"/>
            </a:pPr>
            <a:r>
              <a:rPr lang="zh-CN" altLang="en-US" sz="2400" dirty="0">
                <a:solidFill>
                  <a:srgbClr val="FF0000"/>
                </a:solidFill>
                <a:latin typeface="宋体" panose="02010600030101010101" pitchFamily="2" charset="-122"/>
                <a:ea typeface="宋体" panose="02010600030101010101" pitchFamily="2" charset="-122"/>
              </a:rPr>
              <a:t> 供应链管理与传统管理模式的区别</a:t>
            </a:r>
          </a:p>
        </p:txBody>
      </p:sp>
      <p:sp>
        <p:nvSpPr>
          <p:cNvPr id="32772" name="文本框 227332"/>
          <p:cNvSpPr txBox="1">
            <a:spLocks noChangeArrowheads="1"/>
          </p:cNvSpPr>
          <p:nvPr/>
        </p:nvSpPr>
        <p:spPr bwMode="auto">
          <a:xfrm>
            <a:off x="1980010" y="1275160"/>
            <a:ext cx="5904180" cy="31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ea typeface="宋体" panose="02010600030101010101" pitchFamily="2" charset="-122"/>
              </a:rPr>
              <a:t> </a:t>
            </a:r>
            <a:r>
              <a:rPr lang="zh-CN" altLang="en-US" sz="2100" dirty="0">
                <a:ea typeface="宋体" panose="02010600030101010101" pitchFamily="2" charset="-122"/>
              </a:rPr>
              <a:t>供应链管理把供应链中所有节点企业看作</a:t>
            </a:r>
          </a:p>
          <a:p>
            <a:pPr>
              <a:lnSpc>
                <a:spcPct val="120000"/>
              </a:lnSpc>
              <a:buFont typeface="Wingdings" panose="05000000000000000000" pitchFamily="2" charset="2"/>
              <a:buNone/>
            </a:pPr>
            <a:r>
              <a:rPr lang="zh-CN" altLang="en-US" sz="2100" dirty="0">
                <a:ea typeface="宋体" panose="02010600030101010101" pitchFamily="2" charset="-122"/>
              </a:rPr>
              <a:t>    一个整体；</a:t>
            </a:r>
          </a:p>
          <a:p>
            <a:pPr>
              <a:lnSpc>
                <a:spcPct val="120000"/>
              </a:lnSpc>
              <a:buFont typeface="Wingdings" panose="05000000000000000000" pitchFamily="2" charset="2"/>
              <a:buChar char="l"/>
            </a:pPr>
            <a:r>
              <a:rPr lang="zh-CN" altLang="en-US" sz="2100" dirty="0">
                <a:ea typeface="宋体" panose="02010600030101010101" pitchFamily="2" charset="-122"/>
              </a:rPr>
              <a:t> 供应链管理强调和依赖战略管理；</a:t>
            </a:r>
          </a:p>
          <a:p>
            <a:pPr>
              <a:lnSpc>
                <a:spcPct val="120000"/>
              </a:lnSpc>
              <a:buFont typeface="Wingdings" panose="05000000000000000000" pitchFamily="2" charset="2"/>
              <a:buChar char="l"/>
            </a:pPr>
            <a:r>
              <a:rPr lang="zh-CN" altLang="en-US" sz="2100" dirty="0">
                <a:ea typeface="宋体" panose="02010600030101010101" pitchFamily="2" charset="-122"/>
              </a:rPr>
              <a:t> 供应链管理的关键之处是采用集成的思想</a:t>
            </a:r>
          </a:p>
          <a:p>
            <a:pPr>
              <a:lnSpc>
                <a:spcPct val="120000"/>
              </a:lnSpc>
              <a:buFont typeface="Wingdings" panose="05000000000000000000" pitchFamily="2" charset="2"/>
              <a:buNone/>
            </a:pPr>
            <a:r>
              <a:rPr lang="zh-CN" altLang="en-US" sz="2100" dirty="0">
                <a:ea typeface="宋体" panose="02010600030101010101" pitchFamily="2" charset="-122"/>
              </a:rPr>
              <a:t>    和方法，而不是单个企业的各自为政或者</a:t>
            </a:r>
          </a:p>
          <a:p>
            <a:pPr>
              <a:lnSpc>
                <a:spcPct val="120000"/>
              </a:lnSpc>
              <a:buFont typeface="Wingdings" panose="05000000000000000000" pitchFamily="2" charset="2"/>
              <a:buNone/>
            </a:pPr>
            <a:r>
              <a:rPr lang="zh-CN" altLang="en-US" sz="2100" dirty="0">
                <a:ea typeface="宋体" panose="02010600030101010101" pitchFamily="2" charset="-122"/>
              </a:rPr>
              <a:t>    是简单的业务衔接；</a:t>
            </a:r>
          </a:p>
          <a:p>
            <a:pPr>
              <a:lnSpc>
                <a:spcPct val="120000"/>
              </a:lnSpc>
              <a:buFont typeface="Wingdings" panose="05000000000000000000" pitchFamily="2" charset="2"/>
              <a:buChar char="l"/>
            </a:pPr>
            <a:r>
              <a:rPr lang="zh-CN" altLang="en-US" sz="2100" dirty="0">
                <a:ea typeface="宋体" panose="02010600030101010101" pitchFamily="2" charset="-122"/>
              </a:rPr>
              <a:t> 供应链管理的本质是通过与合作企业建立</a:t>
            </a:r>
          </a:p>
          <a:p>
            <a:pPr>
              <a:lnSpc>
                <a:spcPct val="120000"/>
              </a:lnSpc>
              <a:buFont typeface="Wingdings" panose="05000000000000000000" pitchFamily="2" charset="2"/>
              <a:buNone/>
            </a:pPr>
            <a:r>
              <a:rPr lang="zh-CN" altLang="en-US" sz="2100" dirty="0">
                <a:ea typeface="宋体" panose="02010600030101010101" pitchFamily="2" charset="-122"/>
              </a:rPr>
              <a:t>    战略合作伙伴关系去实现高水平的客户服务。</a:t>
            </a:r>
          </a:p>
        </p:txBody>
      </p:sp>
      <p:sp>
        <p:nvSpPr>
          <p:cNvPr id="32773"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32774"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37955015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文本框 230404"/>
          <p:cNvSpPr txBox="1">
            <a:spLocks noChangeArrowheads="1"/>
          </p:cNvSpPr>
          <p:nvPr/>
        </p:nvSpPr>
        <p:spPr bwMode="auto">
          <a:xfrm>
            <a:off x="251520" y="339502"/>
            <a:ext cx="327205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solidFill>
                  <a:srgbClr val="0033CC"/>
                </a:solidFill>
                <a:ea typeface="宋体" panose="02010600030101010101" pitchFamily="2" charset="-122"/>
              </a:rPr>
              <a:t> HP</a:t>
            </a:r>
            <a:r>
              <a:rPr lang="zh-CN" altLang="en-US" sz="2100" dirty="0">
                <a:solidFill>
                  <a:srgbClr val="0033CC"/>
                </a:solidFill>
                <a:ea typeface="宋体" panose="02010600030101010101" pitchFamily="2" charset="-122"/>
              </a:rPr>
              <a:t>打印机的供应链设计</a:t>
            </a:r>
          </a:p>
        </p:txBody>
      </p:sp>
      <p:sp>
        <p:nvSpPr>
          <p:cNvPr id="33797" name="文本框 230405"/>
          <p:cNvSpPr txBox="1">
            <a:spLocks noChangeArrowheads="1"/>
          </p:cNvSpPr>
          <p:nvPr/>
        </p:nvSpPr>
        <p:spPr bwMode="auto">
          <a:xfrm>
            <a:off x="611560" y="915566"/>
            <a:ext cx="820891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pPr>
            <a:r>
              <a:rPr lang="zh-CN" altLang="en-US" dirty="0">
                <a:latin typeface="楷体_GB2312" pitchFamily="49" charset="-122"/>
                <a:ea typeface="楷体_GB2312" pitchFamily="49" charset="-122"/>
              </a:rPr>
              <a:t>惠普公司成立于</a:t>
            </a:r>
            <a:r>
              <a:rPr lang="en-US" altLang="zh-CN" dirty="0">
                <a:latin typeface="楷体_GB2312" pitchFamily="49" charset="-122"/>
                <a:ea typeface="楷体_GB2312" pitchFamily="49" charset="-122"/>
              </a:rPr>
              <a:t>1939</a:t>
            </a:r>
            <a:r>
              <a:rPr lang="zh-CN" altLang="en-US" dirty="0">
                <a:latin typeface="楷体_GB2312" pitchFamily="49" charset="-122"/>
                <a:ea typeface="楷体_GB2312" pitchFamily="49" charset="-122"/>
              </a:rPr>
              <a:t>年。惠普台式喷墨打印机</a:t>
            </a:r>
            <a:r>
              <a:rPr lang="zh-CN" altLang="en-US" dirty="0" smtClean="0">
                <a:latin typeface="楷体_GB2312" pitchFamily="49" charset="-122"/>
                <a:ea typeface="楷体_GB2312" pitchFamily="49" charset="-122"/>
              </a:rPr>
              <a:t>于</a:t>
            </a:r>
            <a:r>
              <a:rPr lang="en-US" altLang="zh-CN" dirty="0" smtClean="0">
                <a:latin typeface="楷体_GB2312" pitchFamily="49" charset="-122"/>
                <a:ea typeface="楷体_GB2312" pitchFamily="49" charset="-122"/>
              </a:rPr>
              <a:t>1988</a:t>
            </a:r>
            <a:r>
              <a:rPr lang="zh-CN" altLang="en-US" dirty="0">
                <a:latin typeface="楷体_GB2312" pitchFamily="49" charset="-122"/>
                <a:ea typeface="楷体_GB2312" pitchFamily="49" charset="-122"/>
              </a:rPr>
              <a:t>年开始进入市场，并成为惠普公司的主要</a:t>
            </a:r>
            <a:r>
              <a:rPr lang="zh-CN" altLang="en-US" dirty="0" smtClean="0">
                <a:latin typeface="楷体_GB2312" pitchFamily="49" charset="-122"/>
                <a:ea typeface="楷体_GB2312" pitchFamily="49" charset="-122"/>
              </a:rPr>
              <a:t>成功</a:t>
            </a:r>
            <a:r>
              <a:rPr lang="zh-CN" altLang="en-US" dirty="0">
                <a:latin typeface="楷体_GB2312" pitchFamily="49" charset="-122"/>
                <a:ea typeface="楷体_GB2312" pitchFamily="49" charset="-122"/>
              </a:rPr>
              <a:t>产品之一。惠普公司生产的台式喷墨打印机</a:t>
            </a:r>
            <a:r>
              <a:rPr lang="zh-CN" altLang="en-US" dirty="0" smtClean="0">
                <a:latin typeface="楷体_GB2312" pitchFamily="49" charset="-122"/>
                <a:ea typeface="楷体_GB2312" pitchFamily="49" charset="-122"/>
              </a:rPr>
              <a:t>系列</a:t>
            </a:r>
            <a:r>
              <a:rPr lang="zh-CN" altLang="en-US" dirty="0">
                <a:latin typeface="楷体_GB2312" pitchFamily="49" charset="-122"/>
                <a:ea typeface="楷体_GB2312" pitchFamily="49" charset="-122"/>
              </a:rPr>
              <a:t>在全球打印机市场享有盛誉。该公司的供应商</a:t>
            </a:r>
            <a:r>
              <a:rPr lang="zh-CN" altLang="en-US" dirty="0" smtClean="0">
                <a:latin typeface="楷体_GB2312" pitchFamily="49" charset="-122"/>
                <a:ea typeface="楷体_GB2312" pitchFamily="49" charset="-122"/>
              </a:rPr>
              <a:t>、制造商</a:t>
            </a:r>
            <a:r>
              <a:rPr lang="zh-CN" altLang="en-US" dirty="0">
                <a:latin typeface="楷体_GB2312" pitchFamily="49" charset="-122"/>
                <a:ea typeface="楷体_GB2312" pitchFamily="49" charset="-122"/>
              </a:rPr>
              <a:t>、配送中心、中间商和用户一起构成了</a:t>
            </a:r>
            <a:r>
              <a:rPr lang="zh-CN" altLang="en-US" dirty="0" smtClean="0">
                <a:latin typeface="楷体_GB2312" pitchFamily="49" charset="-122"/>
                <a:ea typeface="楷体_GB2312" pitchFamily="49" charset="-122"/>
              </a:rPr>
              <a:t>原来</a:t>
            </a:r>
            <a:r>
              <a:rPr lang="zh-CN" altLang="en-US" dirty="0">
                <a:latin typeface="楷体_GB2312" pitchFamily="49" charset="-122"/>
                <a:ea typeface="楷体_GB2312" pitchFamily="49" charset="-122"/>
              </a:rPr>
              <a:t>的旧供应链</a:t>
            </a:r>
            <a:r>
              <a:rPr lang="zh-CN" altLang="en-US" dirty="0" smtClean="0">
                <a:latin typeface="楷体_GB2312" pitchFamily="49" charset="-122"/>
                <a:ea typeface="楷体_GB2312" pitchFamily="49" charset="-122"/>
              </a:rPr>
              <a:t>。</a:t>
            </a:r>
            <a:endParaRPr lang="en-US" altLang="zh-CN" dirty="0" smtClean="0">
              <a:latin typeface="楷体_GB2312" pitchFamily="49" charset="-122"/>
              <a:ea typeface="楷体_GB2312" pitchFamily="49" charset="-122"/>
            </a:endParaRPr>
          </a:p>
          <a:p>
            <a:pPr>
              <a:lnSpc>
                <a:spcPct val="120000"/>
              </a:lnSpc>
            </a:pPr>
            <a:r>
              <a:rPr lang="zh-CN" altLang="en-US" dirty="0" smtClean="0">
                <a:latin typeface="楷体_GB2312" pitchFamily="49" charset="-122"/>
                <a:ea typeface="楷体_GB2312" pitchFamily="49" charset="-122"/>
              </a:rPr>
              <a:t>旧</a:t>
            </a:r>
            <a:r>
              <a:rPr lang="zh-CN" altLang="en-US" dirty="0">
                <a:latin typeface="楷体_GB2312" pitchFamily="49" charset="-122"/>
                <a:ea typeface="楷体_GB2312" pitchFamily="49" charset="-122"/>
              </a:rPr>
              <a:t>供应链的运作流程：</a:t>
            </a:r>
          </a:p>
          <a:p>
            <a:pPr>
              <a:lnSpc>
                <a:spcPct val="120000"/>
              </a:lnSpc>
            </a:pP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HP</a:t>
            </a:r>
            <a:r>
              <a:rPr lang="zh-CN" altLang="en-US" dirty="0">
                <a:latin typeface="楷体_GB2312" pitchFamily="49" charset="-122"/>
                <a:ea typeface="楷体_GB2312" pitchFamily="49" charset="-122"/>
              </a:rPr>
              <a:t>打印机的生产及客户化由温哥华的公司完成，</a:t>
            </a:r>
            <a:r>
              <a:rPr lang="zh-CN" altLang="en-US" dirty="0" smtClean="0">
                <a:latin typeface="楷体_GB2312" pitchFamily="49" charset="-122"/>
                <a:ea typeface="楷体_GB2312" pitchFamily="49" charset="-122"/>
              </a:rPr>
              <a:t>包括生产</a:t>
            </a:r>
            <a:r>
              <a:rPr lang="zh-CN" altLang="en-US" dirty="0">
                <a:latin typeface="楷体_GB2312" pitchFamily="49" charset="-122"/>
                <a:ea typeface="楷体_GB2312" pitchFamily="49" charset="-122"/>
              </a:rPr>
              <a:t>、配电源、说明书等。（这里需要注意的是：</a:t>
            </a:r>
            <a:r>
              <a:rPr lang="zh-CN" altLang="en-US" dirty="0" smtClean="0">
                <a:latin typeface="楷体_GB2312" pitchFamily="49" charset="-122"/>
                <a:ea typeface="楷体_GB2312" pitchFamily="49" charset="-122"/>
              </a:rPr>
              <a:t>欧洲和</a:t>
            </a:r>
            <a:r>
              <a:rPr lang="zh-CN" altLang="en-US" dirty="0">
                <a:latin typeface="楷体_GB2312" pitchFamily="49" charset="-122"/>
                <a:ea typeface="楷体_GB2312" pitchFamily="49" charset="-122"/>
              </a:rPr>
              <a:t>亚洲地区对于打印机电源供应有</a:t>
            </a:r>
            <a:r>
              <a:rPr lang="en-US" altLang="zh-CN" dirty="0">
                <a:latin typeface="楷体_GB2312" pitchFamily="49" charset="-122"/>
                <a:ea typeface="楷体_GB2312" pitchFamily="49" charset="-122"/>
              </a:rPr>
              <a:t>110</a:t>
            </a:r>
            <a:r>
              <a:rPr lang="zh-CN" altLang="en-US" dirty="0">
                <a:latin typeface="楷体_GB2312" pitchFamily="49" charset="-122"/>
                <a:ea typeface="楷体_GB2312" pitchFamily="49" charset="-122"/>
              </a:rPr>
              <a:t>伏与</a:t>
            </a:r>
            <a:r>
              <a:rPr lang="en-US" altLang="zh-CN" dirty="0">
                <a:latin typeface="楷体_GB2312" pitchFamily="49" charset="-122"/>
                <a:ea typeface="楷体_GB2312" pitchFamily="49" charset="-122"/>
              </a:rPr>
              <a:t>220</a:t>
            </a:r>
            <a:r>
              <a:rPr lang="zh-CN" altLang="en-US" dirty="0">
                <a:latin typeface="楷体_GB2312" pitchFamily="49" charset="-122"/>
                <a:ea typeface="楷体_GB2312" pitchFamily="49" charset="-122"/>
              </a:rPr>
              <a:t>伏的区别</a:t>
            </a:r>
            <a:r>
              <a:rPr lang="zh-CN" altLang="en-US" dirty="0" smtClean="0">
                <a:latin typeface="楷体_GB2312" pitchFamily="49" charset="-122"/>
                <a:ea typeface="楷体_GB2312" pitchFamily="49" charset="-122"/>
              </a:rPr>
              <a:t>；说明书</a:t>
            </a:r>
            <a:r>
              <a:rPr lang="zh-CN" altLang="en-US" dirty="0">
                <a:latin typeface="楷体_GB2312" pitchFamily="49" charset="-122"/>
                <a:ea typeface="楷体_GB2312" pitchFamily="49" charset="-122"/>
              </a:rPr>
              <a:t>的语言也有不同要求）</a:t>
            </a:r>
          </a:p>
          <a:p>
            <a:pPr>
              <a:lnSpc>
                <a:spcPct val="120000"/>
              </a:lnSpc>
            </a:pP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、然后通过北美、欧洲和亚太地区的分销中心来完成</a:t>
            </a:r>
            <a:r>
              <a:rPr lang="zh-CN" altLang="en-US" dirty="0" smtClean="0">
                <a:latin typeface="楷体_GB2312" pitchFamily="49" charset="-122"/>
                <a:ea typeface="楷体_GB2312" pitchFamily="49" charset="-122"/>
              </a:rPr>
              <a:t>销售</a:t>
            </a:r>
            <a:r>
              <a:rPr lang="zh-CN" altLang="en-US" dirty="0">
                <a:latin typeface="楷体_GB2312" pitchFamily="49" charset="-122"/>
                <a:ea typeface="楷体_GB2312" pitchFamily="49" charset="-122"/>
              </a:rPr>
              <a:t>工作。</a:t>
            </a:r>
          </a:p>
          <a:p>
            <a:pPr>
              <a:lnSpc>
                <a:spcPct val="120000"/>
              </a:lnSpc>
            </a:pPr>
            <a:endParaRPr lang="zh-CN" altLang="en-US" dirty="0">
              <a:latin typeface="楷体_GB2312" pitchFamily="49" charset="-122"/>
              <a:ea typeface="楷体_GB2312" pitchFamily="49" charset="-122"/>
            </a:endParaRPr>
          </a:p>
        </p:txBody>
      </p:sp>
      <p:sp>
        <p:nvSpPr>
          <p:cNvPr id="33798"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33799"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7720377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文本框 230404"/>
          <p:cNvSpPr txBox="1">
            <a:spLocks noChangeArrowheads="1"/>
          </p:cNvSpPr>
          <p:nvPr/>
        </p:nvSpPr>
        <p:spPr bwMode="auto">
          <a:xfrm>
            <a:off x="251520" y="339502"/>
            <a:ext cx="327205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solidFill>
                  <a:srgbClr val="0033CC"/>
                </a:solidFill>
              </a:rPr>
              <a:t> HP</a:t>
            </a:r>
            <a:r>
              <a:rPr lang="zh-CN" altLang="en-US" sz="2100" dirty="0">
                <a:solidFill>
                  <a:srgbClr val="0033CC"/>
                </a:solidFill>
              </a:rPr>
              <a:t>打印机的供应链设计</a:t>
            </a:r>
          </a:p>
        </p:txBody>
      </p:sp>
      <p:sp>
        <p:nvSpPr>
          <p:cNvPr id="33797" name="文本框 230405"/>
          <p:cNvSpPr txBox="1">
            <a:spLocks noChangeArrowheads="1"/>
          </p:cNvSpPr>
          <p:nvPr/>
        </p:nvSpPr>
        <p:spPr bwMode="auto">
          <a:xfrm>
            <a:off x="467544" y="819633"/>
            <a:ext cx="8568952" cy="4413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pPr>
            <a:r>
              <a:rPr lang="zh-CN" altLang="en-US" dirty="0">
                <a:solidFill>
                  <a:prstClr val="black"/>
                </a:solidFill>
                <a:latin typeface="楷体_GB2312" pitchFamily="49" charset="-122"/>
                <a:ea typeface="楷体_GB2312" pitchFamily="49" charset="-122"/>
              </a:rPr>
              <a:t>旧供应链存在的问题：</a:t>
            </a:r>
          </a:p>
          <a:p>
            <a:pPr>
              <a:lnSpc>
                <a:spcPct val="120000"/>
              </a:lnSpc>
            </a:pPr>
            <a:r>
              <a:rPr lang="en-US" altLang="zh-CN" dirty="0">
                <a:solidFill>
                  <a:prstClr val="black"/>
                </a:solidFill>
                <a:latin typeface="楷体_GB2312" pitchFamily="49" charset="-122"/>
                <a:ea typeface="楷体_GB2312" pitchFamily="49" charset="-122"/>
              </a:rPr>
              <a:t>1</a:t>
            </a:r>
            <a:r>
              <a:rPr lang="zh-CN" altLang="en-US" dirty="0">
                <a:solidFill>
                  <a:prstClr val="black"/>
                </a:solidFill>
                <a:latin typeface="楷体_GB2312" pitchFamily="49" charset="-122"/>
                <a:ea typeface="楷体_GB2312" pitchFamily="49" charset="-122"/>
              </a:rPr>
              <a:t>、需求是不确定的，为了保证</a:t>
            </a:r>
            <a:r>
              <a:rPr lang="en-US" altLang="zh-CN" dirty="0">
                <a:solidFill>
                  <a:prstClr val="black"/>
                </a:solidFill>
                <a:latin typeface="楷体_GB2312" pitchFamily="49" charset="-122"/>
                <a:ea typeface="楷体_GB2312" pitchFamily="49" charset="-122"/>
              </a:rPr>
              <a:t>98%</a:t>
            </a:r>
            <a:r>
              <a:rPr lang="zh-CN" altLang="en-US" dirty="0">
                <a:solidFill>
                  <a:prstClr val="black"/>
                </a:solidFill>
                <a:latin typeface="楷体_GB2312" pitchFamily="49" charset="-122"/>
                <a:ea typeface="楷体_GB2312" pitchFamily="49" charset="-122"/>
              </a:rPr>
              <a:t>的顾客订单即时</a:t>
            </a:r>
            <a:r>
              <a:rPr lang="zh-CN" altLang="en-US" dirty="0" smtClean="0">
                <a:solidFill>
                  <a:prstClr val="black"/>
                </a:solidFill>
                <a:latin typeface="楷体_GB2312" pitchFamily="49" charset="-122"/>
                <a:ea typeface="楷体_GB2312" pitchFamily="49" charset="-122"/>
              </a:rPr>
              <a:t>满足率</a:t>
            </a:r>
            <a:r>
              <a:rPr lang="zh-CN" altLang="en-US" dirty="0">
                <a:solidFill>
                  <a:prstClr val="black"/>
                </a:solidFill>
                <a:latin typeface="楷体_GB2312" pitchFamily="49" charset="-122"/>
                <a:ea typeface="楷体_GB2312" pitchFamily="49" charset="-122"/>
              </a:rPr>
              <a:t>，各</a:t>
            </a:r>
            <a:r>
              <a:rPr lang="en-US" altLang="zh-CN" dirty="0">
                <a:solidFill>
                  <a:prstClr val="black"/>
                </a:solidFill>
                <a:latin typeface="楷体_GB2312" pitchFamily="49" charset="-122"/>
                <a:ea typeface="楷体_GB2312" pitchFamily="49" charset="-122"/>
              </a:rPr>
              <a:t>HP</a:t>
            </a:r>
            <a:r>
              <a:rPr lang="zh-CN" altLang="en-US" dirty="0">
                <a:solidFill>
                  <a:prstClr val="black"/>
                </a:solidFill>
                <a:latin typeface="楷体_GB2312" pitchFamily="49" charset="-122"/>
                <a:ea typeface="楷体_GB2312" pitchFamily="49" charset="-122"/>
              </a:rPr>
              <a:t>公司需要保存大量的安全库存，以满足不同</a:t>
            </a:r>
            <a:r>
              <a:rPr lang="zh-CN" altLang="en-US" dirty="0" smtClean="0">
                <a:solidFill>
                  <a:prstClr val="black"/>
                </a:solidFill>
                <a:latin typeface="楷体_GB2312" pitchFamily="49" charset="-122"/>
                <a:ea typeface="楷体_GB2312" pitchFamily="49" charset="-122"/>
              </a:rPr>
              <a:t>的客户</a:t>
            </a:r>
            <a:r>
              <a:rPr lang="zh-CN" altLang="en-US" dirty="0">
                <a:solidFill>
                  <a:prstClr val="black"/>
                </a:solidFill>
                <a:latin typeface="楷体_GB2312" pitchFamily="49" charset="-122"/>
                <a:ea typeface="楷体_GB2312" pitchFamily="49" charset="-122"/>
              </a:rPr>
              <a:t>需求。这些库存占用了大量的流动资金 。</a:t>
            </a:r>
          </a:p>
          <a:p>
            <a:pPr>
              <a:lnSpc>
                <a:spcPct val="120000"/>
              </a:lnSpc>
            </a:pPr>
            <a:r>
              <a:rPr lang="en-US" altLang="zh-CN" dirty="0">
                <a:solidFill>
                  <a:prstClr val="black"/>
                </a:solidFill>
                <a:latin typeface="楷体_GB2312" pitchFamily="49" charset="-122"/>
                <a:ea typeface="楷体_GB2312" pitchFamily="49" charset="-122"/>
              </a:rPr>
              <a:t>2</a:t>
            </a:r>
            <a:r>
              <a:rPr lang="zh-CN" altLang="en-US" dirty="0">
                <a:solidFill>
                  <a:prstClr val="black"/>
                </a:solidFill>
                <a:latin typeface="楷体_GB2312" pitchFamily="49" charset="-122"/>
                <a:ea typeface="楷体_GB2312" pitchFamily="49" charset="-122"/>
              </a:rPr>
              <a:t>、为了应急，可能会将原来为其他地区准备的产品</a:t>
            </a:r>
            <a:r>
              <a:rPr lang="zh-CN" altLang="en-US" dirty="0" smtClean="0">
                <a:solidFill>
                  <a:prstClr val="black"/>
                </a:solidFill>
                <a:latin typeface="楷体_GB2312" pitchFamily="49" charset="-122"/>
                <a:ea typeface="楷体_GB2312" pitchFamily="49" charset="-122"/>
              </a:rPr>
              <a:t>拆开</a:t>
            </a:r>
            <a:r>
              <a:rPr lang="zh-CN" altLang="en-US" dirty="0">
                <a:solidFill>
                  <a:prstClr val="black"/>
                </a:solidFill>
                <a:latin typeface="楷体_GB2312" pitchFamily="49" charset="-122"/>
                <a:ea typeface="楷体_GB2312" pitchFamily="49" charset="-122"/>
              </a:rPr>
              <a:t>重新包装，造成更大浪费 </a:t>
            </a:r>
            <a:r>
              <a:rPr lang="zh-CN" altLang="en-US" dirty="0" smtClean="0">
                <a:solidFill>
                  <a:prstClr val="black"/>
                </a:solidFill>
                <a:latin typeface="楷体_GB2312" pitchFamily="49" charset="-122"/>
                <a:ea typeface="楷体_GB2312" pitchFamily="49" charset="-122"/>
              </a:rPr>
              <a:t>。供应</a:t>
            </a:r>
            <a:r>
              <a:rPr lang="zh-CN" altLang="en-US" dirty="0">
                <a:solidFill>
                  <a:prstClr val="black"/>
                </a:solidFill>
                <a:latin typeface="楷体_GB2312" pitchFamily="49" charset="-122"/>
                <a:ea typeface="楷体_GB2312" pitchFamily="49" charset="-122"/>
              </a:rPr>
              <a:t>链系统解决方案</a:t>
            </a:r>
            <a:r>
              <a:rPr lang="zh-CN" altLang="en-US" dirty="0" smtClean="0">
                <a:solidFill>
                  <a:prstClr val="black"/>
                </a:solidFill>
                <a:latin typeface="楷体_GB2312" pitchFamily="49" charset="-122"/>
                <a:ea typeface="楷体_GB2312" pitchFamily="49" charset="-122"/>
              </a:rPr>
              <a:t>：供应</a:t>
            </a:r>
            <a:r>
              <a:rPr lang="zh-CN" altLang="en-US" dirty="0">
                <a:solidFill>
                  <a:prstClr val="black"/>
                </a:solidFill>
                <a:latin typeface="楷体_GB2312" pitchFamily="49" charset="-122"/>
                <a:ea typeface="楷体_GB2312" pitchFamily="49" charset="-122"/>
              </a:rPr>
              <a:t>商、制造点（温哥华）、分销中心、经销商</a:t>
            </a:r>
            <a:r>
              <a:rPr lang="zh-CN" altLang="en-US" dirty="0" smtClean="0">
                <a:solidFill>
                  <a:prstClr val="black"/>
                </a:solidFill>
                <a:latin typeface="楷体_GB2312" pitchFamily="49" charset="-122"/>
                <a:ea typeface="楷体_GB2312" pitchFamily="49" charset="-122"/>
              </a:rPr>
              <a:t>和消费者</a:t>
            </a:r>
            <a:r>
              <a:rPr lang="zh-CN" altLang="en-US" dirty="0">
                <a:solidFill>
                  <a:prstClr val="black"/>
                </a:solidFill>
                <a:latin typeface="楷体_GB2312" pitchFamily="49" charset="-122"/>
                <a:ea typeface="楷体_GB2312" pitchFamily="49" charset="-122"/>
              </a:rPr>
              <a:t>组成</a:t>
            </a:r>
            <a:r>
              <a:rPr lang="en-US" altLang="zh-CN" dirty="0">
                <a:solidFill>
                  <a:prstClr val="black"/>
                </a:solidFill>
                <a:latin typeface="楷体_GB2312" pitchFamily="49" charset="-122"/>
                <a:ea typeface="楷体_GB2312" pitchFamily="49" charset="-122"/>
              </a:rPr>
              <a:t>HP</a:t>
            </a:r>
            <a:r>
              <a:rPr lang="zh-CN" altLang="en-US" dirty="0">
                <a:solidFill>
                  <a:prstClr val="black"/>
                </a:solidFill>
                <a:latin typeface="楷体_GB2312" pitchFamily="49" charset="-122"/>
                <a:ea typeface="楷体_GB2312" pitchFamily="49" charset="-122"/>
              </a:rPr>
              <a:t>台式打印机供应链的各个节点，重新</a:t>
            </a:r>
            <a:r>
              <a:rPr lang="zh-CN" altLang="en-US" dirty="0" smtClean="0">
                <a:solidFill>
                  <a:prstClr val="black"/>
                </a:solidFill>
                <a:latin typeface="楷体_GB2312" pitchFamily="49" charset="-122"/>
                <a:ea typeface="楷体_GB2312" pitchFamily="49" charset="-122"/>
              </a:rPr>
              <a:t>设计</a:t>
            </a:r>
            <a:r>
              <a:rPr lang="zh-CN" altLang="en-US" dirty="0">
                <a:solidFill>
                  <a:prstClr val="black"/>
                </a:solidFill>
                <a:latin typeface="楷体_GB2312" pitchFamily="49" charset="-122"/>
                <a:ea typeface="楷体_GB2312" pitchFamily="49" charset="-122"/>
              </a:rPr>
              <a:t>供应链</a:t>
            </a:r>
            <a:r>
              <a:rPr lang="zh-CN" altLang="en-US" dirty="0" smtClean="0">
                <a:solidFill>
                  <a:prstClr val="black"/>
                </a:solidFill>
                <a:latin typeface="楷体_GB2312" pitchFamily="49" charset="-122"/>
                <a:ea typeface="楷体_GB2312" pitchFamily="49" charset="-122"/>
              </a:rPr>
              <a:t>。</a:t>
            </a:r>
            <a:endParaRPr lang="en-US" altLang="zh-CN" dirty="0" smtClean="0">
              <a:solidFill>
                <a:prstClr val="black"/>
              </a:solidFill>
              <a:latin typeface="楷体_GB2312" pitchFamily="49" charset="-122"/>
              <a:ea typeface="楷体_GB2312" pitchFamily="49" charset="-122"/>
            </a:endParaRPr>
          </a:p>
          <a:p>
            <a:pPr>
              <a:lnSpc>
                <a:spcPct val="120000"/>
              </a:lnSpc>
            </a:pPr>
            <a:r>
              <a:rPr lang="zh-CN" altLang="en-US" dirty="0">
                <a:solidFill>
                  <a:prstClr val="black"/>
                </a:solidFill>
                <a:latin typeface="楷体_GB2312" pitchFamily="49" charset="-122"/>
                <a:ea typeface="楷体_GB2312" pitchFamily="49" charset="-122"/>
              </a:rPr>
              <a:t>新供应链的运作流程：</a:t>
            </a:r>
          </a:p>
          <a:p>
            <a:pPr>
              <a:lnSpc>
                <a:spcPct val="120000"/>
              </a:lnSpc>
            </a:pPr>
            <a:r>
              <a:rPr lang="en-US" altLang="zh-CN" dirty="0">
                <a:solidFill>
                  <a:prstClr val="black"/>
                </a:solidFill>
                <a:latin typeface="楷体_GB2312" pitchFamily="49" charset="-122"/>
                <a:ea typeface="楷体_GB2312" pitchFamily="49" charset="-122"/>
              </a:rPr>
              <a:t>1</a:t>
            </a:r>
            <a:r>
              <a:rPr lang="zh-CN" altLang="en-US" dirty="0">
                <a:solidFill>
                  <a:prstClr val="black"/>
                </a:solidFill>
                <a:latin typeface="楷体_GB2312" pitchFamily="49" charset="-122"/>
                <a:ea typeface="楷体_GB2312" pitchFamily="49" charset="-122"/>
              </a:rPr>
              <a:t>、主要生产过程仍由在温哥华的</a:t>
            </a:r>
            <a:r>
              <a:rPr lang="en-US" altLang="zh-CN" dirty="0">
                <a:solidFill>
                  <a:prstClr val="black"/>
                </a:solidFill>
                <a:latin typeface="楷体_GB2312" pitchFamily="49" charset="-122"/>
                <a:ea typeface="楷体_GB2312" pitchFamily="49" charset="-122"/>
              </a:rPr>
              <a:t>HP</a:t>
            </a:r>
            <a:r>
              <a:rPr lang="zh-CN" altLang="en-US" dirty="0">
                <a:solidFill>
                  <a:prstClr val="black"/>
                </a:solidFill>
                <a:latin typeface="楷体_GB2312" pitchFamily="49" charset="-122"/>
                <a:ea typeface="楷体_GB2312" pitchFamily="49" charset="-122"/>
              </a:rPr>
              <a:t>公司完成，包括</a:t>
            </a:r>
            <a:r>
              <a:rPr lang="zh-CN" altLang="en-US" dirty="0" smtClean="0">
                <a:solidFill>
                  <a:prstClr val="black"/>
                </a:solidFill>
                <a:latin typeface="楷体_GB2312" pitchFamily="49" charset="-122"/>
                <a:ea typeface="楷体_GB2312" pitchFamily="49" charset="-122"/>
              </a:rPr>
              <a:t>印刷电路</a:t>
            </a:r>
            <a:r>
              <a:rPr lang="zh-CN" altLang="en-US" dirty="0">
                <a:solidFill>
                  <a:prstClr val="black"/>
                </a:solidFill>
                <a:latin typeface="楷体_GB2312" pitchFamily="49" charset="-122"/>
                <a:ea typeface="楷体_GB2312" pitchFamily="49" charset="-122"/>
              </a:rPr>
              <a:t>板组装与测试和总机装配，但这里生产的是</a:t>
            </a:r>
            <a:r>
              <a:rPr lang="zh-CN" altLang="en-US" dirty="0" smtClean="0">
                <a:solidFill>
                  <a:prstClr val="black"/>
                </a:solidFill>
                <a:latin typeface="楷体_GB2312" pitchFamily="49" charset="-122"/>
                <a:ea typeface="楷体_GB2312" pitchFamily="49" charset="-122"/>
              </a:rPr>
              <a:t>通用型打印机</a:t>
            </a:r>
            <a:r>
              <a:rPr lang="zh-CN" altLang="en-US" dirty="0">
                <a:solidFill>
                  <a:prstClr val="black"/>
                </a:solidFill>
                <a:latin typeface="楷体_GB2312" pitchFamily="49" charset="-122"/>
                <a:ea typeface="楷体_GB2312" pitchFamily="49" charset="-122"/>
              </a:rPr>
              <a:t>。</a:t>
            </a:r>
          </a:p>
          <a:p>
            <a:pPr>
              <a:lnSpc>
                <a:spcPct val="120000"/>
              </a:lnSpc>
            </a:pPr>
            <a:r>
              <a:rPr lang="en-US" altLang="zh-CN" dirty="0">
                <a:solidFill>
                  <a:prstClr val="black"/>
                </a:solidFill>
                <a:latin typeface="楷体_GB2312" pitchFamily="49" charset="-122"/>
                <a:ea typeface="楷体_GB2312" pitchFamily="49" charset="-122"/>
              </a:rPr>
              <a:t>2</a:t>
            </a:r>
            <a:r>
              <a:rPr lang="zh-CN" altLang="en-US" dirty="0">
                <a:solidFill>
                  <a:prstClr val="black"/>
                </a:solidFill>
                <a:latin typeface="楷体_GB2312" pitchFamily="49" charset="-122"/>
                <a:ea typeface="楷体_GB2312" pitchFamily="49" charset="-122"/>
              </a:rPr>
              <a:t>、通用型打印机运到欧洲和亚洲后，再由当地分销</a:t>
            </a:r>
            <a:r>
              <a:rPr lang="zh-CN" altLang="en-US" dirty="0" smtClean="0">
                <a:solidFill>
                  <a:prstClr val="black"/>
                </a:solidFill>
                <a:latin typeface="楷体_GB2312" pitchFamily="49" charset="-122"/>
                <a:ea typeface="楷体_GB2312" pitchFamily="49" charset="-122"/>
              </a:rPr>
              <a:t>中心（</a:t>
            </a:r>
            <a:r>
              <a:rPr lang="zh-CN" altLang="en-US" dirty="0">
                <a:solidFill>
                  <a:prstClr val="black"/>
                </a:solidFill>
                <a:latin typeface="楷体_GB2312" pitchFamily="49" charset="-122"/>
                <a:ea typeface="楷体_GB2312" pitchFamily="49" charset="-122"/>
              </a:rPr>
              <a:t>代理商）加上与地区需求一致的变压器、电源插头和</a:t>
            </a:r>
            <a:r>
              <a:rPr lang="zh-CN" altLang="en-US" dirty="0" smtClean="0">
                <a:solidFill>
                  <a:prstClr val="black"/>
                </a:solidFill>
                <a:latin typeface="楷体_GB2312" pitchFamily="49" charset="-122"/>
                <a:ea typeface="楷体_GB2312" pitchFamily="49" charset="-122"/>
              </a:rPr>
              <a:t>当地</a:t>
            </a:r>
            <a:r>
              <a:rPr lang="zh-CN" altLang="en-US" dirty="0">
                <a:solidFill>
                  <a:prstClr val="black"/>
                </a:solidFill>
                <a:latin typeface="楷体_GB2312" pitchFamily="49" charset="-122"/>
                <a:ea typeface="楷体_GB2312" pitchFamily="49" charset="-122"/>
              </a:rPr>
              <a:t>语言写成的说明书，完成整机包装后，通过经销商，</a:t>
            </a:r>
            <a:r>
              <a:rPr lang="zh-CN" altLang="en-US" dirty="0" smtClean="0">
                <a:solidFill>
                  <a:prstClr val="black"/>
                </a:solidFill>
                <a:latin typeface="楷体_GB2312" pitchFamily="49" charset="-122"/>
                <a:ea typeface="楷体_GB2312" pitchFamily="49" charset="-122"/>
              </a:rPr>
              <a:t>送交</a:t>
            </a:r>
            <a:r>
              <a:rPr lang="zh-CN" altLang="en-US" dirty="0">
                <a:solidFill>
                  <a:prstClr val="black"/>
                </a:solidFill>
                <a:latin typeface="楷体_GB2312" pitchFamily="49" charset="-122"/>
                <a:ea typeface="楷体_GB2312" pitchFamily="49" charset="-122"/>
              </a:rPr>
              <a:t>消费者</a:t>
            </a:r>
            <a:r>
              <a:rPr lang="zh-CN" altLang="en-US" dirty="0" smtClean="0">
                <a:solidFill>
                  <a:prstClr val="black"/>
                </a:solidFill>
                <a:latin typeface="楷体_GB2312" pitchFamily="49" charset="-122"/>
                <a:ea typeface="楷体_GB2312" pitchFamily="49" charset="-122"/>
              </a:rPr>
              <a:t>。</a:t>
            </a:r>
            <a:endParaRPr lang="zh-CN" altLang="en-US" dirty="0">
              <a:solidFill>
                <a:prstClr val="black"/>
              </a:solidFill>
              <a:latin typeface="楷体_GB2312" pitchFamily="49" charset="-122"/>
              <a:ea typeface="楷体_GB2312" pitchFamily="49" charset="-122"/>
            </a:endParaRPr>
          </a:p>
          <a:p>
            <a:pPr>
              <a:lnSpc>
                <a:spcPct val="120000"/>
              </a:lnSpc>
            </a:pPr>
            <a:endParaRPr lang="zh-CN" altLang="en-US" dirty="0">
              <a:solidFill>
                <a:prstClr val="black"/>
              </a:solidFill>
              <a:latin typeface="楷体_GB2312" pitchFamily="49" charset="-122"/>
              <a:ea typeface="楷体_GB2312" pitchFamily="49" charset="-122"/>
            </a:endParaRPr>
          </a:p>
        </p:txBody>
      </p:sp>
      <p:sp>
        <p:nvSpPr>
          <p:cNvPr id="33799"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33592050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241666"/>
          <p:cNvSpPr txBox="1">
            <a:spLocks noChangeArrowheads="1"/>
          </p:cNvSpPr>
          <p:nvPr/>
        </p:nvSpPr>
        <p:spPr bwMode="auto">
          <a:xfrm>
            <a:off x="5948362" y="4868466"/>
            <a:ext cx="2052638" cy="300082"/>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grpSp>
        <p:nvGrpSpPr>
          <p:cNvPr id="37891" name="组合 241730"/>
          <p:cNvGrpSpPr>
            <a:grpSpLocks/>
          </p:cNvGrpSpPr>
          <p:nvPr/>
        </p:nvGrpSpPr>
        <p:grpSpPr bwMode="auto">
          <a:xfrm>
            <a:off x="1277541" y="1006079"/>
            <a:ext cx="6567488" cy="3462338"/>
            <a:chOff x="113" y="845"/>
            <a:chExt cx="5516" cy="2908"/>
          </a:xfrm>
        </p:grpSpPr>
        <p:sp>
          <p:nvSpPr>
            <p:cNvPr id="37892" name="直接连接符 241672"/>
            <p:cNvSpPr>
              <a:spLocks noChangeShapeType="1"/>
            </p:cNvSpPr>
            <p:nvPr/>
          </p:nvSpPr>
          <p:spPr bwMode="auto">
            <a:xfrm>
              <a:off x="521" y="1162"/>
              <a:ext cx="182" cy="227"/>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893" name="直接连接符 241677"/>
            <p:cNvSpPr>
              <a:spLocks noChangeShapeType="1"/>
            </p:cNvSpPr>
            <p:nvPr/>
          </p:nvSpPr>
          <p:spPr bwMode="auto">
            <a:xfrm flipV="1">
              <a:off x="658" y="2854"/>
              <a:ext cx="317" cy="276"/>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894" name="文本框 241681"/>
            <p:cNvSpPr txBox="1">
              <a:spLocks noChangeArrowheads="1"/>
            </p:cNvSpPr>
            <p:nvPr/>
          </p:nvSpPr>
          <p:spPr bwMode="auto">
            <a:xfrm>
              <a:off x="113" y="922"/>
              <a:ext cx="617" cy="240"/>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a:solidFill>
                    <a:schemeClr val="bg1"/>
                  </a:solidFill>
                  <a:latin typeface="Times New Roman" panose="02020603050405020304" pitchFamily="18" charset="0"/>
                  <a:ea typeface="宋体" panose="02010600030101010101" pitchFamily="2" charset="-122"/>
                </a:rPr>
                <a:t>供应商</a:t>
              </a:r>
              <a:endParaRPr lang="zh-CN" altLang="en-US" sz="1050">
                <a:solidFill>
                  <a:schemeClr val="bg1"/>
                </a:solidFill>
                <a:latin typeface="Times New Roman" panose="02020603050405020304" pitchFamily="18" charset="0"/>
                <a:ea typeface="宋体" panose="02010600030101010101" pitchFamily="2" charset="-122"/>
              </a:endParaRPr>
            </a:p>
          </p:txBody>
        </p:sp>
        <p:sp>
          <p:nvSpPr>
            <p:cNvPr id="37895" name="文本框 241682"/>
            <p:cNvSpPr txBox="1">
              <a:spLocks noChangeArrowheads="1"/>
            </p:cNvSpPr>
            <p:nvPr/>
          </p:nvSpPr>
          <p:spPr bwMode="auto">
            <a:xfrm>
              <a:off x="431" y="1389"/>
              <a:ext cx="1035" cy="272"/>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a:solidFill>
                    <a:schemeClr val="bg1"/>
                  </a:solidFill>
                  <a:latin typeface="Times New Roman" panose="02020603050405020304" pitchFamily="18" charset="0"/>
                  <a:ea typeface="宋体" panose="02010600030101010101" pitchFamily="2" charset="-122"/>
                </a:rPr>
                <a:t>集成电路制造</a:t>
              </a:r>
            </a:p>
          </p:txBody>
        </p:sp>
        <p:sp>
          <p:nvSpPr>
            <p:cNvPr id="37896" name="文本框 241683"/>
            <p:cNvSpPr txBox="1">
              <a:spLocks noChangeArrowheads="1"/>
            </p:cNvSpPr>
            <p:nvPr/>
          </p:nvSpPr>
          <p:spPr bwMode="auto">
            <a:xfrm>
              <a:off x="885" y="1889"/>
              <a:ext cx="1030" cy="420"/>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chemeClr val="bg1"/>
                  </a:solidFill>
                  <a:latin typeface="Times New Roman" panose="02020603050405020304" pitchFamily="18" charset="0"/>
                  <a:ea typeface="宋体" panose="02010600030101010101" pitchFamily="2" charset="-122"/>
                </a:rPr>
                <a:t>印刷电路板</a:t>
              </a:r>
            </a:p>
            <a:p>
              <a:pPr algn="ctr"/>
              <a:r>
                <a:rPr lang="zh-CN" altLang="en-US" sz="1350">
                  <a:solidFill>
                    <a:schemeClr val="bg1"/>
                  </a:solidFill>
                  <a:latin typeface="Times New Roman" panose="02020603050405020304" pitchFamily="18" charset="0"/>
                  <a:ea typeface="宋体" panose="02010600030101010101" pitchFamily="2" charset="-122"/>
                </a:rPr>
                <a:t>组装与测试</a:t>
              </a:r>
            </a:p>
          </p:txBody>
        </p:sp>
        <p:sp>
          <p:nvSpPr>
            <p:cNvPr id="37897" name="文本框 241684"/>
            <p:cNvSpPr txBox="1">
              <a:spLocks noChangeArrowheads="1"/>
            </p:cNvSpPr>
            <p:nvPr/>
          </p:nvSpPr>
          <p:spPr bwMode="auto">
            <a:xfrm>
              <a:off x="113" y="1979"/>
              <a:ext cx="558" cy="255"/>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a:solidFill>
                    <a:schemeClr val="bg1"/>
                  </a:solidFill>
                  <a:latin typeface="Times New Roman" panose="02020603050405020304" pitchFamily="18" charset="0"/>
                  <a:ea typeface="宋体" panose="02010600030101010101" pitchFamily="2" charset="-122"/>
                </a:rPr>
                <a:t>供应商</a:t>
              </a:r>
            </a:p>
          </p:txBody>
        </p:sp>
        <p:sp>
          <p:nvSpPr>
            <p:cNvPr id="37898" name="文本框 241685"/>
            <p:cNvSpPr txBox="1">
              <a:spLocks noChangeArrowheads="1"/>
            </p:cNvSpPr>
            <p:nvPr/>
          </p:nvSpPr>
          <p:spPr bwMode="auto">
            <a:xfrm>
              <a:off x="2109" y="1901"/>
              <a:ext cx="1362" cy="409"/>
            </a:xfrm>
            <a:prstGeom prst="rect">
              <a:avLst/>
            </a:prstGeom>
            <a:solidFill>
              <a:srgbClr val="FF33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chemeClr val="bg1"/>
                  </a:solidFill>
                  <a:latin typeface="Times New Roman" panose="02020603050405020304" pitchFamily="18" charset="0"/>
                  <a:ea typeface="宋体" panose="02010600030101010101" pitchFamily="2" charset="-122"/>
                </a:rPr>
                <a:t>总机装配</a:t>
              </a:r>
            </a:p>
            <a:p>
              <a:pPr algn="ctr"/>
              <a:r>
                <a:rPr lang="zh-CN" altLang="en-US" sz="1350">
                  <a:solidFill>
                    <a:schemeClr val="bg1"/>
                  </a:solidFill>
                  <a:latin typeface="Times New Roman" panose="02020603050405020304" pitchFamily="18" charset="0"/>
                  <a:ea typeface="宋体" panose="02010600030101010101" pitchFamily="2" charset="-122"/>
                </a:rPr>
                <a:t>（通用打印机）</a:t>
              </a:r>
            </a:p>
            <a:p>
              <a:pPr eaLnBrk="0" hangingPunct="0"/>
              <a:endParaRPr lang="zh-CN" altLang="en-US" sz="1050">
                <a:latin typeface="Times New Roman" panose="02020603050405020304" pitchFamily="18" charset="0"/>
                <a:ea typeface="宋体" panose="02010600030101010101" pitchFamily="2" charset="-122"/>
              </a:endParaRPr>
            </a:p>
          </p:txBody>
        </p:sp>
        <p:sp>
          <p:nvSpPr>
            <p:cNvPr id="37899" name="文本框 241697"/>
            <p:cNvSpPr txBox="1">
              <a:spLocks noChangeArrowheads="1"/>
            </p:cNvSpPr>
            <p:nvPr/>
          </p:nvSpPr>
          <p:spPr bwMode="auto">
            <a:xfrm>
              <a:off x="885" y="2581"/>
              <a:ext cx="997" cy="272"/>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a:solidFill>
                    <a:schemeClr val="bg1"/>
                  </a:solidFill>
                  <a:latin typeface="Times New Roman" panose="02020603050405020304" pitchFamily="18" charset="0"/>
                  <a:ea typeface="宋体" panose="02010600030101010101" pitchFamily="2" charset="-122"/>
                </a:rPr>
                <a:t>打印机箱制造</a:t>
              </a:r>
            </a:p>
          </p:txBody>
        </p:sp>
        <p:sp>
          <p:nvSpPr>
            <p:cNvPr id="37900" name="直接连接符 241698"/>
            <p:cNvSpPr>
              <a:spLocks noChangeShapeType="1"/>
            </p:cNvSpPr>
            <p:nvPr/>
          </p:nvSpPr>
          <p:spPr bwMode="auto">
            <a:xfrm flipV="1">
              <a:off x="1973" y="2309"/>
              <a:ext cx="499" cy="726"/>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01" name="文本框 241700"/>
            <p:cNvSpPr txBox="1">
              <a:spLocks noChangeArrowheads="1"/>
            </p:cNvSpPr>
            <p:nvPr/>
          </p:nvSpPr>
          <p:spPr bwMode="auto">
            <a:xfrm>
              <a:off x="1474" y="3035"/>
              <a:ext cx="1089" cy="272"/>
            </a:xfrm>
            <a:prstGeom prst="rect">
              <a:avLst/>
            </a:prstGeom>
            <a:solidFill>
              <a:srgbClr val="FF33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dirty="0">
                  <a:solidFill>
                    <a:schemeClr val="bg1"/>
                  </a:solidFill>
                  <a:latin typeface="Times New Roman" panose="02020603050405020304" pitchFamily="18" charset="0"/>
                  <a:ea typeface="宋体" panose="02010600030101010101" pitchFamily="2" charset="-122"/>
                </a:rPr>
                <a:t>在温哥华完成</a:t>
              </a:r>
            </a:p>
          </p:txBody>
        </p:sp>
        <p:sp>
          <p:nvSpPr>
            <p:cNvPr id="37902" name="文本框 241701"/>
            <p:cNvSpPr txBox="1">
              <a:spLocks noChangeArrowheads="1"/>
            </p:cNvSpPr>
            <p:nvPr/>
          </p:nvSpPr>
          <p:spPr bwMode="auto">
            <a:xfrm>
              <a:off x="1792" y="845"/>
              <a:ext cx="617" cy="240"/>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a:solidFill>
                    <a:schemeClr val="bg1"/>
                  </a:solidFill>
                  <a:latin typeface="Times New Roman" panose="02020603050405020304" pitchFamily="18" charset="0"/>
                  <a:ea typeface="宋体" panose="02010600030101010101" pitchFamily="2" charset="-122"/>
                </a:rPr>
                <a:t>供应商</a:t>
              </a:r>
            </a:p>
          </p:txBody>
        </p:sp>
        <p:sp>
          <p:nvSpPr>
            <p:cNvPr id="37903" name="直接连接符 241702"/>
            <p:cNvSpPr>
              <a:spLocks noChangeShapeType="1"/>
            </p:cNvSpPr>
            <p:nvPr/>
          </p:nvSpPr>
          <p:spPr bwMode="auto">
            <a:xfrm>
              <a:off x="1156" y="1661"/>
              <a:ext cx="182" cy="227"/>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04" name="直接连接符 241703"/>
            <p:cNvSpPr>
              <a:spLocks noChangeShapeType="1"/>
            </p:cNvSpPr>
            <p:nvPr/>
          </p:nvSpPr>
          <p:spPr bwMode="auto">
            <a:xfrm>
              <a:off x="1928" y="2082"/>
              <a:ext cx="181"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05" name="直接连接符 241704"/>
            <p:cNvSpPr>
              <a:spLocks noChangeShapeType="1"/>
            </p:cNvSpPr>
            <p:nvPr/>
          </p:nvSpPr>
          <p:spPr bwMode="auto">
            <a:xfrm flipV="1">
              <a:off x="1882" y="2309"/>
              <a:ext cx="318" cy="363"/>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06" name="直接连接符 241707"/>
            <p:cNvSpPr>
              <a:spLocks noChangeShapeType="1"/>
            </p:cNvSpPr>
            <p:nvPr/>
          </p:nvSpPr>
          <p:spPr bwMode="auto">
            <a:xfrm>
              <a:off x="2291" y="1085"/>
              <a:ext cx="272" cy="816"/>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07" name="文本框 241708"/>
            <p:cNvSpPr txBox="1">
              <a:spLocks noChangeArrowheads="1"/>
            </p:cNvSpPr>
            <p:nvPr/>
          </p:nvSpPr>
          <p:spPr bwMode="auto">
            <a:xfrm>
              <a:off x="3651" y="994"/>
              <a:ext cx="1035" cy="272"/>
            </a:xfrm>
            <a:prstGeom prst="rect">
              <a:avLst/>
            </a:prstGeom>
            <a:solidFill>
              <a:srgbClr val="FFFF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rgbClr val="000099"/>
                  </a:solidFill>
                  <a:latin typeface="Times New Roman" panose="02020603050405020304" pitchFamily="18" charset="0"/>
                  <a:ea typeface="宋体" panose="02010600030101010101" pitchFamily="2" charset="-122"/>
                </a:rPr>
                <a:t>美洲经销商</a:t>
              </a:r>
              <a:endParaRPr lang="zh-CN" altLang="en-US" sz="1050">
                <a:solidFill>
                  <a:srgbClr val="000099"/>
                </a:solidFill>
                <a:latin typeface="Times New Roman" panose="02020603050405020304" pitchFamily="18" charset="0"/>
                <a:ea typeface="宋体" panose="02010600030101010101" pitchFamily="2" charset="-122"/>
              </a:endParaRPr>
            </a:p>
          </p:txBody>
        </p:sp>
        <p:sp>
          <p:nvSpPr>
            <p:cNvPr id="37908" name="文本框 241709"/>
            <p:cNvSpPr txBox="1">
              <a:spLocks noChangeArrowheads="1"/>
            </p:cNvSpPr>
            <p:nvPr/>
          </p:nvSpPr>
          <p:spPr bwMode="auto">
            <a:xfrm>
              <a:off x="3606" y="1720"/>
              <a:ext cx="1270" cy="408"/>
            </a:xfrm>
            <a:prstGeom prst="rect">
              <a:avLst/>
            </a:prstGeom>
            <a:solidFill>
              <a:srgbClr val="FFFF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rgbClr val="000099"/>
                  </a:solidFill>
                  <a:latin typeface="Times New Roman" panose="02020603050405020304" pitchFamily="18" charset="0"/>
                  <a:ea typeface="宋体" panose="02010600030101010101" pitchFamily="2" charset="-122"/>
                </a:rPr>
                <a:t>分销中心</a:t>
              </a:r>
            </a:p>
            <a:p>
              <a:pPr algn="ctr"/>
              <a:r>
                <a:rPr lang="zh-CN" altLang="en-US" sz="1350">
                  <a:solidFill>
                    <a:srgbClr val="000099"/>
                  </a:solidFill>
                  <a:latin typeface="Times New Roman" panose="02020603050405020304" pitchFamily="18" charset="0"/>
                  <a:ea typeface="宋体" panose="02010600030101010101" pitchFamily="2" charset="-122"/>
                </a:rPr>
                <a:t>（欧洲代理商）</a:t>
              </a:r>
            </a:p>
          </p:txBody>
        </p:sp>
        <p:sp>
          <p:nvSpPr>
            <p:cNvPr id="37909" name="文本框 241710"/>
            <p:cNvSpPr txBox="1">
              <a:spLocks noChangeArrowheads="1"/>
            </p:cNvSpPr>
            <p:nvPr/>
          </p:nvSpPr>
          <p:spPr bwMode="auto">
            <a:xfrm>
              <a:off x="3606" y="2808"/>
              <a:ext cx="1270" cy="408"/>
            </a:xfrm>
            <a:prstGeom prst="rect">
              <a:avLst/>
            </a:prstGeom>
            <a:solidFill>
              <a:srgbClr val="FFFF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rgbClr val="000099"/>
                  </a:solidFill>
                  <a:latin typeface="Times New Roman" panose="02020603050405020304" pitchFamily="18" charset="0"/>
                  <a:ea typeface="宋体" panose="02010600030101010101" pitchFamily="2" charset="-122"/>
                </a:rPr>
                <a:t>分销中心</a:t>
              </a:r>
            </a:p>
            <a:p>
              <a:pPr algn="ctr"/>
              <a:r>
                <a:rPr lang="zh-CN" altLang="en-US" sz="1350">
                  <a:solidFill>
                    <a:srgbClr val="000099"/>
                  </a:solidFill>
                  <a:latin typeface="Times New Roman" panose="02020603050405020304" pitchFamily="18" charset="0"/>
                  <a:ea typeface="宋体" panose="02010600030101010101" pitchFamily="2" charset="-122"/>
                </a:rPr>
                <a:t>（亚洲代理商）</a:t>
              </a:r>
            </a:p>
          </p:txBody>
        </p:sp>
        <p:sp>
          <p:nvSpPr>
            <p:cNvPr id="37910" name="文本框 241711"/>
            <p:cNvSpPr txBox="1">
              <a:spLocks noChangeArrowheads="1"/>
            </p:cNvSpPr>
            <p:nvPr/>
          </p:nvSpPr>
          <p:spPr bwMode="auto">
            <a:xfrm>
              <a:off x="4967" y="994"/>
              <a:ext cx="617" cy="240"/>
            </a:xfrm>
            <a:prstGeom prst="rect">
              <a:avLst/>
            </a:prstGeom>
            <a:solidFill>
              <a:srgbClr val="CCECFF"/>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消费者</a:t>
              </a:r>
              <a:endParaRPr lang="zh-CN" altLang="en-US" sz="1050">
                <a:latin typeface="Times New Roman" panose="02020603050405020304" pitchFamily="18" charset="0"/>
                <a:ea typeface="宋体" panose="02010600030101010101" pitchFamily="2" charset="-122"/>
              </a:endParaRPr>
            </a:p>
          </p:txBody>
        </p:sp>
        <p:sp>
          <p:nvSpPr>
            <p:cNvPr id="37911" name="文本框 241712"/>
            <p:cNvSpPr txBox="1">
              <a:spLocks noChangeArrowheads="1"/>
            </p:cNvSpPr>
            <p:nvPr/>
          </p:nvSpPr>
          <p:spPr bwMode="auto">
            <a:xfrm>
              <a:off x="4513" y="3398"/>
              <a:ext cx="907" cy="272"/>
            </a:xfrm>
            <a:prstGeom prst="rect">
              <a:avLst/>
            </a:prstGeom>
            <a:solidFill>
              <a:srgbClr val="FFFF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rgbClr val="000099"/>
                  </a:solidFill>
                  <a:latin typeface="Times New Roman" panose="02020603050405020304" pitchFamily="18" charset="0"/>
                  <a:ea typeface="宋体" panose="02010600030101010101" pitchFamily="2" charset="-122"/>
                </a:rPr>
                <a:t>亚洲经销商</a:t>
              </a:r>
            </a:p>
          </p:txBody>
        </p:sp>
        <p:sp>
          <p:nvSpPr>
            <p:cNvPr id="37912" name="文本框 241714"/>
            <p:cNvSpPr txBox="1">
              <a:spLocks noChangeArrowheads="1"/>
            </p:cNvSpPr>
            <p:nvPr/>
          </p:nvSpPr>
          <p:spPr bwMode="auto">
            <a:xfrm>
              <a:off x="4468" y="2355"/>
              <a:ext cx="907" cy="272"/>
            </a:xfrm>
            <a:prstGeom prst="rect">
              <a:avLst/>
            </a:prstGeom>
            <a:solidFill>
              <a:srgbClr val="FFFF00"/>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solidFill>
                    <a:srgbClr val="000099"/>
                  </a:solidFill>
                  <a:latin typeface="Times New Roman" panose="02020603050405020304" pitchFamily="18" charset="0"/>
                  <a:ea typeface="宋体" panose="02010600030101010101" pitchFamily="2" charset="-122"/>
                </a:rPr>
                <a:t>欧洲经销商</a:t>
              </a:r>
            </a:p>
          </p:txBody>
        </p:sp>
        <p:sp>
          <p:nvSpPr>
            <p:cNvPr id="37913" name="文本框 241715"/>
            <p:cNvSpPr txBox="1">
              <a:spLocks noChangeArrowheads="1"/>
            </p:cNvSpPr>
            <p:nvPr/>
          </p:nvSpPr>
          <p:spPr bwMode="auto">
            <a:xfrm>
              <a:off x="5012" y="1810"/>
              <a:ext cx="617" cy="240"/>
            </a:xfrm>
            <a:prstGeom prst="rect">
              <a:avLst/>
            </a:prstGeom>
            <a:solidFill>
              <a:srgbClr val="CCECFF"/>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消费者</a:t>
              </a:r>
            </a:p>
          </p:txBody>
        </p:sp>
        <p:sp>
          <p:nvSpPr>
            <p:cNvPr id="37914" name="文本框 241716"/>
            <p:cNvSpPr txBox="1">
              <a:spLocks noChangeArrowheads="1"/>
            </p:cNvSpPr>
            <p:nvPr/>
          </p:nvSpPr>
          <p:spPr bwMode="auto">
            <a:xfrm>
              <a:off x="5012" y="2899"/>
              <a:ext cx="617" cy="240"/>
            </a:xfrm>
            <a:prstGeom prst="rect">
              <a:avLst/>
            </a:prstGeom>
            <a:solidFill>
              <a:srgbClr val="CCECFF"/>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zh-CN" altLang="en-US" sz="1350">
                  <a:latin typeface="Times New Roman" panose="02020603050405020304" pitchFamily="18" charset="0"/>
                  <a:ea typeface="宋体" panose="02010600030101010101" pitchFamily="2" charset="-122"/>
                </a:rPr>
                <a:t>消费者</a:t>
              </a:r>
            </a:p>
          </p:txBody>
        </p:sp>
        <p:sp>
          <p:nvSpPr>
            <p:cNvPr id="37915" name="直接连接符 241717"/>
            <p:cNvSpPr>
              <a:spLocks noChangeShapeType="1"/>
            </p:cNvSpPr>
            <p:nvPr/>
          </p:nvSpPr>
          <p:spPr bwMode="auto">
            <a:xfrm flipV="1">
              <a:off x="3289" y="1266"/>
              <a:ext cx="499" cy="63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16" name="直接连接符 241718"/>
            <p:cNvSpPr>
              <a:spLocks noChangeShapeType="1"/>
            </p:cNvSpPr>
            <p:nvPr/>
          </p:nvSpPr>
          <p:spPr bwMode="auto">
            <a:xfrm>
              <a:off x="4695" y="1130"/>
              <a:ext cx="272"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17" name="直接连接符 241719"/>
            <p:cNvSpPr>
              <a:spLocks noChangeShapeType="1"/>
            </p:cNvSpPr>
            <p:nvPr/>
          </p:nvSpPr>
          <p:spPr bwMode="auto">
            <a:xfrm>
              <a:off x="3470" y="1992"/>
              <a:ext cx="136"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18" name="直接连接符 241720"/>
            <p:cNvSpPr>
              <a:spLocks noChangeShapeType="1"/>
            </p:cNvSpPr>
            <p:nvPr/>
          </p:nvSpPr>
          <p:spPr bwMode="auto">
            <a:xfrm>
              <a:off x="4604" y="2128"/>
              <a:ext cx="227" cy="227"/>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19" name="直接连接符 241721"/>
            <p:cNvSpPr>
              <a:spLocks noChangeShapeType="1"/>
            </p:cNvSpPr>
            <p:nvPr/>
          </p:nvSpPr>
          <p:spPr bwMode="auto">
            <a:xfrm flipV="1">
              <a:off x="5148" y="2037"/>
              <a:ext cx="182" cy="31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20" name="直接连接符 241722"/>
            <p:cNvSpPr>
              <a:spLocks noChangeShapeType="1"/>
            </p:cNvSpPr>
            <p:nvPr/>
          </p:nvSpPr>
          <p:spPr bwMode="auto">
            <a:xfrm>
              <a:off x="3289" y="2309"/>
              <a:ext cx="635" cy="499"/>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21" name="直接连接符 241723"/>
            <p:cNvSpPr>
              <a:spLocks noChangeShapeType="1"/>
            </p:cNvSpPr>
            <p:nvPr/>
          </p:nvSpPr>
          <p:spPr bwMode="auto">
            <a:xfrm>
              <a:off x="4695" y="3216"/>
              <a:ext cx="272" cy="182"/>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22" name="直接连接符 241724"/>
            <p:cNvSpPr>
              <a:spLocks noChangeShapeType="1"/>
            </p:cNvSpPr>
            <p:nvPr/>
          </p:nvSpPr>
          <p:spPr bwMode="auto">
            <a:xfrm flipV="1">
              <a:off x="5148" y="3126"/>
              <a:ext cx="182" cy="272"/>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37923" name="文本框 241725"/>
            <p:cNvSpPr txBox="1">
              <a:spLocks noChangeArrowheads="1"/>
            </p:cNvSpPr>
            <p:nvPr/>
          </p:nvSpPr>
          <p:spPr bwMode="auto">
            <a:xfrm>
              <a:off x="1865" y="3443"/>
              <a:ext cx="2109"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a:latin typeface="隶书" panose="02010509060101010101" pitchFamily="49" charset="-122"/>
                  <a:ea typeface="隶书" panose="02010509060101010101" pitchFamily="49" charset="-122"/>
                </a:rPr>
                <a:t>HP</a:t>
              </a:r>
              <a:r>
                <a:rPr lang="zh-CN" altLang="en-US">
                  <a:latin typeface="隶书" panose="02010509060101010101" pitchFamily="49" charset="-122"/>
                  <a:ea typeface="隶书" panose="02010509060101010101" pitchFamily="49" charset="-122"/>
                </a:rPr>
                <a:t>打印机供应链示意图</a:t>
              </a:r>
            </a:p>
          </p:txBody>
        </p:sp>
        <p:sp>
          <p:nvSpPr>
            <p:cNvPr id="37924" name="文本框 241728"/>
            <p:cNvSpPr txBox="1">
              <a:spLocks noChangeArrowheads="1"/>
            </p:cNvSpPr>
            <p:nvPr/>
          </p:nvSpPr>
          <p:spPr bwMode="auto">
            <a:xfrm>
              <a:off x="113" y="3022"/>
              <a:ext cx="558" cy="255"/>
            </a:xfrm>
            <a:prstGeom prst="rect">
              <a:avLst/>
            </a:prstGeom>
            <a:solidFill>
              <a:schemeClr val="tx2"/>
            </a:solidFill>
            <a:ln w="9525">
              <a:solidFill>
                <a:srgbClr val="000000"/>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zh-CN" altLang="en-US" sz="1350">
                  <a:solidFill>
                    <a:schemeClr val="bg1"/>
                  </a:solidFill>
                  <a:latin typeface="Times New Roman" panose="02020603050405020304" pitchFamily="18" charset="0"/>
                  <a:ea typeface="宋体" panose="02010600030101010101" pitchFamily="2" charset="-122"/>
                </a:rPr>
                <a:t>供应商</a:t>
              </a:r>
            </a:p>
          </p:txBody>
        </p:sp>
        <p:sp>
          <p:nvSpPr>
            <p:cNvPr id="37925" name="直接连接符 241729"/>
            <p:cNvSpPr>
              <a:spLocks noChangeShapeType="1"/>
            </p:cNvSpPr>
            <p:nvPr/>
          </p:nvSpPr>
          <p:spPr bwMode="auto">
            <a:xfrm flipV="1">
              <a:off x="657" y="2115"/>
              <a:ext cx="227"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grpSp>
      <p:sp>
        <p:nvSpPr>
          <p:cNvPr id="37926"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37927"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25449860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AutoShape 3"/>
          <p:cNvSpPr>
            <a:spLocks noChangeArrowheads="1"/>
          </p:cNvSpPr>
          <p:nvPr/>
        </p:nvSpPr>
        <p:spPr bwMode="gray">
          <a:xfrm>
            <a:off x="1485901" y="3143250"/>
            <a:ext cx="1907381" cy="1200150"/>
          </a:xfrm>
          <a:prstGeom prst="roundRect">
            <a:avLst>
              <a:gd name="adj" fmla="val 12699"/>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3" name="Text Box 4"/>
          <p:cNvSpPr txBox="1">
            <a:spLocks noChangeArrowheads="1"/>
          </p:cNvSpPr>
          <p:nvPr/>
        </p:nvSpPr>
        <p:spPr bwMode="black">
          <a:xfrm>
            <a:off x="3831431" y="2671763"/>
            <a:ext cx="1428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物流质量</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p:txBody>
      </p:sp>
      <p:sp>
        <p:nvSpPr>
          <p:cNvPr id="87044" name="AutoShape 5"/>
          <p:cNvSpPr>
            <a:spLocks noChangeArrowheads="1"/>
          </p:cNvSpPr>
          <p:nvPr/>
        </p:nvSpPr>
        <p:spPr bwMode="gray">
          <a:xfrm>
            <a:off x="1526381" y="346471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5" name="Text Box 9"/>
          <p:cNvSpPr txBox="1">
            <a:spLocks noChangeArrowheads="1"/>
          </p:cNvSpPr>
          <p:nvPr/>
        </p:nvSpPr>
        <p:spPr bwMode="gray">
          <a:xfrm>
            <a:off x="1557338" y="3523060"/>
            <a:ext cx="17371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物流工作</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质量管理</a:t>
            </a:r>
          </a:p>
        </p:txBody>
      </p:sp>
      <p:sp>
        <p:nvSpPr>
          <p:cNvPr id="87046" name="AutoShape 8"/>
          <p:cNvSpPr>
            <a:spLocks noChangeArrowheads="1"/>
          </p:cNvSpPr>
          <p:nvPr/>
        </p:nvSpPr>
        <p:spPr bwMode="gray">
          <a:xfrm>
            <a:off x="1485901" y="1371600"/>
            <a:ext cx="1907381" cy="1200150"/>
          </a:xfrm>
          <a:prstGeom prst="roundRect">
            <a:avLst>
              <a:gd name="adj" fmla="val 12699"/>
            </a:avLst>
          </a:prstGeom>
          <a:solidFill>
            <a:schemeClr val="folHlink"/>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7" name="AutoShape 9"/>
          <p:cNvSpPr>
            <a:spLocks noChangeArrowheads="1"/>
          </p:cNvSpPr>
          <p:nvPr/>
        </p:nvSpPr>
        <p:spPr bwMode="gray">
          <a:xfrm>
            <a:off x="1526381" y="169306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8" name="Text Box 9"/>
          <p:cNvSpPr txBox="1">
            <a:spLocks noChangeArrowheads="1"/>
          </p:cNvSpPr>
          <p:nvPr/>
        </p:nvSpPr>
        <p:spPr bwMode="gray">
          <a:xfrm>
            <a:off x="1557338" y="1751410"/>
            <a:ext cx="15216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rPr>
              <a:t>物流商品质量管理</a:t>
            </a:r>
            <a:endParaRPr lang="en-US" altLang="zh-CN" sz="2400" b="1">
              <a:solidFill>
                <a:srgbClr val="333333"/>
              </a:solidFill>
              <a:latin typeface="Arial Black" panose="020B0A04020102020204" pitchFamily="34" charset="0"/>
              <a:ea typeface="宋体" panose="02010600030101010101" pitchFamily="2" charset="-122"/>
            </a:endParaRPr>
          </a:p>
        </p:txBody>
      </p:sp>
      <p:sp>
        <p:nvSpPr>
          <p:cNvPr id="87049" name="AutoShape 12"/>
          <p:cNvSpPr>
            <a:spLocks noChangeArrowheads="1"/>
          </p:cNvSpPr>
          <p:nvPr/>
        </p:nvSpPr>
        <p:spPr bwMode="gray">
          <a:xfrm>
            <a:off x="5693569" y="3143250"/>
            <a:ext cx="1907381" cy="1200150"/>
          </a:xfrm>
          <a:prstGeom prst="roundRect">
            <a:avLst>
              <a:gd name="adj" fmla="val 12699"/>
            </a:avLst>
          </a:prstGeom>
          <a:solidFill>
            <a:schemeClr val="hlink"/>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0" name="AutoShape 13"/>
          <p:cNvSpPr>
            <a:spLocks noChangeArrowheads="1"/>
          </p:cNvSpPr>
          <p:nvPr/>
        </p:nvSpPr>
        <p:spPr bwMode="gray">
          <a:xfrm>
            <a:off x="5734050" y="346471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1" name="Text Box 9"/>
          <p:cNvSpPr txBox="1">
            <a:spLocks noChangeArrowheads="1"/>
          </p:cNvSpPr>
          <p:nvPr/>
        </p:nvSpPr>
        <p:spPr bwMode="gray">
          <a:xfrm>
            <a:off x="5765007" y="3523060"/>
            <a:ext cx="17371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物流工程</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质量管理</a:t>
            </a:r>
          </a:p>
        </p:txBody>
      </p:sp>
      <p:sp>
        <p:nvSpPr>
          <p:cNvPr id="87052" name="AutoShape 16"/>
          <p:cNvSpPr>
            <a:spLocks noChangeArrowheads="1"/>
          </p:cNvSpPr>
          <p:nvPr/>
        </p:nvSpPr>
        <p:spPr bwMode="gray">
          <a:xfrm>
            <a:off x="5693569" y="1371600"/>
            <a:ext cx="1907381" cy="1200150"/>
          </a:xfrm>
          <a:prstGeom prst="roundRect">
            <a:avLst>
              <a:gd name="adj" fmla="val 12699"/>
            </a:avLst>
          </a:prstGeom>
          <a:solidFill>
            <a:schemeClr val="accent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3" name="AutoShape 17"/>
          <p:cNvSpPr>
            <a:spLocks noChangeArrowheads="1"/>
          </p:cNvSpPr>
          <p:nvPr/>
        </p:nvSpPr>
        <p:spPr bwMode="gray">
          <a:xfrm>
            <a:off x="5734050" y="169306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Font typeface="Wingdings 2" panose="05020102010507070707" pitchFamily="18" charset="2"/>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4" name="Text Box 9"/>
          <p:cNvSpPr txBox="1">
            <a:spLocks noChangeArrowheads="1"/>
          </p:cNvSpPr>
          <p:nvPr/>
        </p:nvSpPr>
        <p:spPr bwMode="gray">
          <a:xfrm>
            <a:off x="5706666" y="1762125"/>
            <a:ext cx="17371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物流服务</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a:p>
            <a:pPr algn="ctr" defTabSz="685800" eaLnBrk="0" fontAlgn="base" hangingPunct="0">
              <a:spcBef>
                <a:spcPct val="0"/>
              </a:spcBef>
              <a:spcAft>
                <a:spcPct val="0"/>
              </a:spcAft>
              <a:buClrTx/>
              <a:buSzTx/>
              <a:buFont typeface="Wingdings 2" panose="05020102010507070707" pitchFamily="18" charset="2"/>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质量管理</a:t>
            </a:r>
          </a:p>
        </p:txBody>
      </p:sp>
      <p:grpSp>
        <p:nvGrpSpPr>
          <p:cNvPr id="87055" name="Group 20"/>
          <p:cNvGrpSpPr>
            <a:grpSpLocks/>
          </p:cNvGrpSpPr>
          <p:nvPr/>
        </p:nvGrpSpPr>
        <p:grpSpPr bwMode="auto">
          <a:xfrm>
            <a:off x="3437335" y="1762126"/>
            <a:ext cx="2256234" cy="2156222"/>
            <a:chOff x="1968" y="1488"/>
            <a:chExt cx="1776" cy="1766"/>
          </a:xfrm>
        </p:grpSpPr>
        <p:sp>
          <p:nvSpPr>
            <p:cNvPr id="14357" name="AutoShape 21"/>
            <p:cNvSpPr>
              <a:spLocks noChangeArrowheads="1"/>
            </p:cNvSpPr>
            <p:nvPr/>
          </p:nvSpPr>
          <p:spPr bwMode="gray">
            <a:xfrm rot="6774404">
              <a:off x="2004" y="1578"/>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hlink">
                    <a:gamma/>
                    <a:shade val="0"/>
                    <a:invGamma/>
                  </a:schemeClr>
                </a:gs>
                <a:gs pos="100000">
                  <a:schemeClr val="hlink"/>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hlink"/>
              </a:extrusionClr>
            </a:sp3d>
          </p:spPr>
          <p:txBody>
            <a:bodyPr wrap="none" anchor="ctr">
              <a:flatTx/>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14358" name="AutoShape 22"/>
            <p:cNvSpPr>
              <a:spLocks noChangeArrowheads="1"/>
            </p:cNvSpPr>
            <p:nvPr/>
          </p:nvSpPr>
          <p:spPr bwMode="gray">
            <a:xfrm rot="12174404">
              <a:off x="1968" y="1567"/>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1">
                    <a:gamma/>
                    <a:shade val="0"/>
                    <a:invGamma/>
                  </a:schemeClr>
                </a:gs>
                <a:gs pos="100000">
                  <a:srgbClr val="66FF99"/>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1"/>
              </a:extrusionClr>
            </a:sp3d>
          </p:spPr>
          <p:txBody>
            <a:bodyPr wrap="none" anchor="ctr">
              <a:flatTx/>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9" name="AutoShape 23"/>
            <p:cNvSpPr>
              <a:spLocks noChangeArrowheads="1"/>
            </p:cNvSpPr>
            <p:nvPr/>
          </p:nvSpPr>
          <p:spPr bwMode="gray">
            <a:xfrm rot="-4025596">
              <a:off x="2029" y="1500"/>
              <a:ext cx="1688" cy="16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1 w 21600"/>
                <a:gd name="T19" fmla="*/ 3167 h 21600"/>
                <a:gd name="T20" fmla="*/ 18439 w 21600"/>
                <a:gd name="T21" fmla="*/ 18433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FFFF00"/>
                </a:gs>
                <a:gs pos="100000">
                  <a:schemeClr val="folHlink"/>
                </a:gs>
              </a:gsLst>
              <a:lin ang="2700000" scaled="1"/>
            </a:gradFill>
            <a:ln w="9525">
              <a:round/>
              <a:headEnd/>
              <a:tailEnd/>
            </a:ln>
            <a:scene3d>
              <a:camera prst="legacyObliqueTopRight"/>
              <a:lightRig rig="legacyFlat3" dir="b"/>
            </a:scene3d>
            <a:sp3d extrusionH="176200" prstMaterial="legacyMatte">
              <a:bevelT w="13500" h="13500" prst="angle"/>
              <a:bevelB w="13500" h="13500" prst="angle"/>
              <a:extrusionClr>
                <a:schemeClr val="folHlink"/>
              </a:extrusionClr>
              <a:contourClr>
                <a:srgbClr val="FFFF00"/>
              </a:contourClr>
            </a:sp3d>
          </p:spPr>
          <p:txBody>
            <a:bodyPr wrap="none" anchor="ctr">
              <a:flatTx/>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4360" name="AutoShape 24"/>
            <p:cNvSpPr>
              <a:spLocks noChangeArrowheads="1"/>
            </p:cNvSpPr>
            <p:nvPr/>
          </p:nvSpPr>
          <p:spPr bwMode="gray">
            <a:xfrm rot="22974404">
              <a:off x="2056" y="1536"/>
              <a:ext cx="1688" cy="1668"/>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2">
                    <a:gamma/>
                    <a:shade val="0"/>
                    <a:invGamma/>
                  </a:schemeClr>
                </a:gs>
                <a:gs pos="100000">
                  <a:srgbClr val="FF0000"/>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2"/>
              </a:extrusionClr>
            </a:sp3d>
          </p:spPr>
          <p:txBody>
            <a:bodyPr wrap="none" anchor="ctr">
              <a:flatTx/>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grpSp>
      <p:sp>
        <p:nvSpPr>
          <p:cNvPr id="23" name="标题 1">
            <a:extLst>
              <a:ext uri="{FF2B5EF4-FFF2-40B4-BE49-F238E27FC236}"/>
            </a:extLst>
          </p:cNvPr>
          <p:cNvSpPr txBox="1">
            <a:spLocks/>
          </p:cNvSpPr>
          <p:nvPr/>
        </p:nvSpPr>
        <p:spPr>
          <a:xfrm>
            <a:off x="98972" y="168098"/>
            <a:ext cx="7344816" cy="571500"/>
          </a:xfrm>
          <a:prstGeom prst="rect">
            <a:avLst/>
          </a:prstGeom>
        </p:spPr>
        <p:txBody>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257175" indent="-257175" defTabSz="685800" eaLnBrk="1" hangingPunct="1">
              <a:spcBef>
                <a:spcPts val="450"/>
              </a:spcBef>
              <a:defRPr/>
            </a:pPr>
            <a:r>
              <a:rPr lang="zh-CN" altLang="zh-CN" sz="2850" b="1" dirty="0" smtClean="0">
                <a:solidFill>
                  <a:srgbClr val="000000"/>
                </a:solidFill>
                <a:latin typeface="隶书" panose="02010509060101010101" pitchFamily="49" charset="-122"/>
              </a:rPr>
              <a:t>企业</a:t>
            </a:r>
            <a:r>
              <a:rPr lang="zh-CN" altLang="zh-CN" sz="2850" b="1" dirty="0">
                <a:solidFill>
                  <a:srgbClr val="000000"/>
                </a:solidFill>
                <a:latin typeface="隶书" panose="02010509060101010101" pitchFamily="49" charset="-122"/>
              </a:rPr>
              <a:t>物流质量管理的主要</a:t>
            </a:r>
            <a:r>
              <a:rPr lang="zh-CN" altLang="zh-CN" sz="2850" b="1" dirty="0" smtClean="0">
                <a:solidFill>
                  <a:srgbClr val="000000"/>
                </a:solidFill>
                <a:latin typeface="隶书" panose="02010509060101010101" pitchFamily="49" charset="-122"/>
              </a:rPr>
              <a:t>内容</a:t>
            </a:r>
            <a:endParaRPr lang="zh-CN" altLang="en-US" sz="2850" b="1" dirty="0">
              <a:solidFill>
                <a:srgbClr val="000000"/>
              </a:solidFill>
              <a:latin typeface="隶书" panose="02010509060101010101" pitchFamily="49" charset="-122"/>
            </a:endParaRPr>
          </a:p>
        </p:txBody>
      </p:sp>
    </p:spTree>
    <p:extLst>
      <p:ext uri="{BB962C8B-B14F-4D97-AF65-F5344CB8AC3E}">
        <p14:creationId xmlns:p14="http://schemas.microsoft.com/office/powerpoint/2010/main" val="272992836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文本框 243716"/>
          <p:cNvSpPr txBox="1">
            <a:spLocks noChangeArrowheads="1"/>
          </p:cNvSpPr>
          <p:nvPr/>
        </p:nvSpPr>
        <p:spPr bwMode="auto">
          <a:xfrm>
            <a:off x="457200" y="411510"/>
            <a:ext cx="3272050"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buFont typeface="Wingdings" panose="05000000000000000000" pitchFamily="2" charset="2"/>
              <a:buChar char="l"/>
            </a:pPr>
            <a:r>
              <a:rPr lang="en-US" altLang="zh-CN" sz="2100" dirty="0">
                <a:solidFill>
                  <a:srgbClr val="0033CC"/>
                </a:solidFill>
                <a:ea typeface="宋体" panose="02010600030101010101" pitchFamily="2" charset="-122"/>
              </a:rPr>
              <a:t> HP</a:t>
            </a:r>
            <a:r>
              <a:rPr lang="zh-CN" altLang="en-US" sz="2100" dirty="0">
                <a:solidFill>
                  <a:srgbClr val="0033CC"/>
                </a:solidFill>
                <a:ea typeface="宋体" panose="02010600030101010101" pitchFamily="2" charset="-122"/>
              </a:rPr>
              <a:t>打印机的供应链设计</a:t>
            </a:r>
          </a:p>
        </p:txBody>
      </p:sp>
      <p:sp>
        <p:nvSpPr>
          <p:cNvPr id="39941" name="文本框 243717"/>
          <p:cNvSpPr txBox="1">
            <a:spLocks noChangeArrowheads="1"/>
          </p:cNvSpPr>
          <p:nvPr/>
        </p:nvSpPr>
        <p:spPr bwMode="auto">
          <a:xfrm>
            <a:off x="683568" y="1059582"/>
            <a:ext cx="7992888" cy="2774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20000"/>
              </a:lnSpc>
              <a:spcAft>
                <a:spcPct val="50000"/>
              </a:spcAft>
            </a:pPr>
            <a:r>
              <a:rPr lang="zh-CN" altLang="en-US" sz="2100" dirty="0">
                <a:latin typeface="楷体_GB2312" pitchFamily="49" charset="-122"/>
                <a:ea typeface="楷体_GB2312" pitchFamily="49" charset="-122"/>
              </a:rPr>
              <a:t>效果分析：</a:t>
            </a:r>
            <a:endParaRPr lang="zh-CN" altLang="en-US" dirty="0">
              <a:latin typeface="楷体_GB2312" pitchFamily="49" charset="-122"/>
              <a:ea typeface="楷体_GB2312" pitchFamily="49" charset="-122"/>
            </a:endParaRPr>
          </a:p>
          <a:p>
            <a:pPr>
              <a:lnSpc>
                <a:spcPct val="110000"/>
              </a:lnSpc>
            </a:pPr>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、新设计的供应链改变了以前由温哥华的总机装配厂</a:t>
            </a:r>
            <a:r>
              <a:rPr lang="zh-CN" altLang="en-US" dirty="0" smtClean="0">
                <a:latin typeface="楷体_GB2312" pitchFamily="49" charset="-122"/>
                <a:ea typeface="楷体_GB2312" pitchFamily="49" charset="-122"/>
              </a:rPr>
              <a:t>生产</a:t>
            </a:r>
            <a:r>
              <a:rPr lang="zh-CN" altLang="en-US" dirty="0">
                <a:latin typeface="楷体_GB2312" pitchFamily="49" charset="-122"/>
                <a:ea typeface="楷体_GB2312" pitchFamily="49" charset="-122"/>
              </a:rPr>
              <a:t>不同型号的产品，保持大量的库存以满足不同需求</a:t>
            </a:r>
            <a:r>
              <a:rPr lang="zh-CN" altLang="en-US" dirty="0" smtClean="0">
                <a:latin typeface="楷体_GB2312" pitchFamily="49" charset="-122"/>
                <a:ea typeface="楷体_GB2312" pitchFamily="49" charset="-122"/>
              </a:rPr>
              <a:t>的情况</a:t>
            </a:r>
            <a:r>
              <a:rPr lang="zh-CN" altLang="en-US" dirty="0">
                <a:latin typeface="楷体_GB2312" pitchFamily="49" charset="-122"/>
                <a:ea typeface="楷体_GB2312" pitchFamily="49" charset="-122"/>
              </a:rPr>
              <a:t>，大大缩小了库存量。安全库存周期减少为</a:t>
            </a:r>
            <a:r>
              <a:rPr lang="en-US" altLang="zh-CN" dirty="0">
                <a:latin typeface="楷体_GB2312" pitchFamily="49" charset="-122"/>
                <a:ea typeface="楷体_GB2312" pitchFamily="49" charset="-122"/>
              </a:rPr>
              <a:t>5</a:t>
            </a:r>
            <a:r>
              <a:rPr lang="zh-CN" altLang="en-US" dirty="0">
                <a:latin typeface="楷体_GB2312" pitchFamily="49" charset="-122"/>
                <a:ea typeface="楷体_GB2312" pitchFamily="49" charset="-122"/>
              </a:rPr>
              <a:t>周，</a:t>
            </a:r>
            <a:r>
              <a:rPr lang="zh-CN" altLang="en-US" dirty="0" smtClean="0">
                <a:latin typeface="楷体_GB2312" pitchFamily="49" charset="-122"/>
                <a:ea typeface="楷体_GB2312" pitchFamily="49" charset="-122"/>
              </a:rPr>
              <a:t>库存</a:t>
            </a:r>
            <a:r>
              <a:rPr lang="zh-CN" altLang="en-US" dirty="0">
                <a:latin typeface="楷体_GB2312" pitchFamily="49" charset="-122"/>
                <a:ea typeface="楷体_GB2312" pitchFamily="49" charset="-122"/>
              </a:rPr>
              <a:t>总投资减少</a:t>
            </a:r>
            <a:r>
              <a:rPr lang="en-US" altLang="zh-CN" dirty="0">
                <a:latin typeface="楷体_GB2312" pitchFamily="49" charset="-122"/>
                <a:ea typeface="楷体_GB2312" pitchFamily="49" charset="-122"/>
              </a:rPr>
              <a:t>18%</a:t>
            </a:r>
            <a:r>
              <a:rPr lang="zh-CN" altLang="en-US" dirty="0">
                <a:latin typeface="楷体_GB2312" pitchFamily="49" charset="-122"/>
                <a:ea typeface="楷体_GB2312" pitchFamily="49" charset="-122"/>
              </a:rPr>
              <a:t>，公司每年节省</a:t>
            </a:r>
            <a:r>
              <a:rPr lang="en-US" altLang="zh-CN" dirty="0">
                <a:latin typeface="楷体_GB2312" pitchFamily="49" charset="-122"/>
                <a:ea typeface="楷体_GB2312" pitchFamily="49" charset="-122"/>
              </a:rPr>
              <a:t>3000</a:t>
            </a:r>
            <a:r>
              <a:rPr lang="zh-CN" altLang="en-US" dirty="0">
                <a:latin typeface="楷体_GB2312" pitchFamily="49" charset="-122"/>
                <a:ea typeface="楷体_GB2312" pitchFamily="49" charset="-122"/>
              </a:rPr>
              <a:t>万美元的存储费用。</a:t>
            </a:r>
          </a:p>
          <a:p>
            <a:pPr>
              <a:lnSpc>
                <a:spcPct val="110000"/>
              </a:lnSpc>
            </a:pPr>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、通用型打印机的价值低于同等数量的客户化产品，</a:t>
            </a:r>
            <a:r>
              <a:rPr lang="zh-CN" altLang="en-US" dirty="0" smtClean="0">
                <a:latin typeface="楷体_GB2312" pitchFamily="49" charset="-122"/>
                <a:ea typeface="楷体_GB2312" pitchFamily="49" charset="-122"/>
              </a:rPr>
              <a:t>从而</a:t>
            </a:r>
            <a:r>
              <a:rPr lang="zh-CN" altLang="en-US" dirty="0">
                <a:latin typeface="楷体_GB2312" pitchFamily="49" charset="-122"/>
                <a:ea typeface="楷体_GB2312" pitchFamily="49" charset="-122"/>
              </a:rPr>
              <a:t>进一步节省了运输、关税等项费用。</a:t>
            </a:r>
          </a:p>
          <a:p>
            <a:pPr>
              <a:lnSpc>
                <a:spcPct val="110000"/>
              </a:lnSpc>
            </a:pPr>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a:t>
            </a:r>
            <a:r>
              <a:rPr lang="zh-CN" altLang="en-US" dirty="0">
                <a:solidFill>
                  <a:srgbClr val="FF0000"/>
                </a:solidFill>
                <a:latin typeface="楷体_GB2312" pitchFamily="49" charset="-122"/>
                <a:ea typeface="楷体_GB2312" pitchFamily="49" charset="-122"/>
              </a:rPr>
              <a:t>客户化延迟</a:t>
            </a:r>
            <a:r>
              <a:rPr lang="zh-CN" altLang="en-US" dirty="0">
                <a:latin typeface="楷体_GB2312" pitchFamily="49" charset="-122"/>
                <a:ea typeface="楷体_GB2312" pitchFamily="49" charset="-122"/>
              </a:rPr>
              <a:t>使得</a:t>
            </a:r>
            <a:r>
              <a:rPr lang="en-US" altLang="zh-CN" dirty="0">
                <a:latin typeface="楷体_GB2312" pitchFamily="49" charset="-122"/>
                <a:ea typeface="楷体_GB2312" pitchFamily="49" charset="-122"/>
              </a:rPr>
              <a:t>HP</a:t>
            </a:r>
            <a:r>
              <a:rPr lang="zh-CN" altLang="en-US" dirty="0">
                <a:latin typeface="楷体_GB2312" pitchFamily="49" charset="-122"/>
                <a:ea typeface="楷体_GB2312" pitchFamily="49" charset="-122"/>
              </a:rPr>
              <a:t>公司实现了根据不同的用户需求</a:t>
            </a:r>
            <a:r>
              <a:rPr lang="zh-CN" altLang="en-US" dirty="0" smtClean="0">
                <a:latin typeface="楷体_GB2312" pitchFamily="49" charset="-122"/>
                <a:ea typeface="楷体_GB2312" pitchFamily="49" charset="-122"/>
              </a:rPr>
              <a:t>生产</a:t>
            </a:r>
            <a:r>
              <a:rPr lang="zh-CN" altLang="en-US" dirty="0">
                <a:latin typeface="楷体_GB2312" pitchFamily="49" charset="-122"/>
                <a:ea typeface="楷体_GB2312" pitchFamily="49" charset="-122"/>
              </a:rPr>
              <a:t>不同型号的产品，保证了产品最快速的反应市场需求。</a:t>
            </a:r>
          </a:p>
        </p:txBody>
      </p:sp>
      <p:sp>
        <p:nvSpPr>
          <p:cNvPr id="39942" name="日期占位符 1"/>
          <p:cNvSpPr>
            <a:spLocks noGrp="1" noChangeArrowheads="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39943" name="页脚占位符 2"/>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25281872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一</a:t>
              </a:r>
              <a:r>
                <a:rPr lang="zh-CN" altLang="en-US" b="1" dirty="0" smtClean="0">
                  <a:solidFill>
                    <a:srgbClr val="0474B6"/>
                  </a:solidFill>
                  <a:latin typeface="华文楷体" panose="02010600040101010101" pitchFamily="2" charset="-122"/>
                  <a:ea typeface="华文楷体" panose="02010600040101010101" pitchFamily="2" charset="-122"/>
                </a:rPr>
                <a:t>、供应</a:t>
              </a:r>
              <a:r>
                <a:rPr lang="zh-CN" altLang="en-US" b="1" dirty="0">
                  <a:solidFill>
                    <a:srgbClr val="0474B6"/>
                  </a:solidFill>
                  <a:latin typeface="华文楷体" panose="02010600040101010101" pitchFamily="2" charset="-122"/>
                  <a:ea typeface="华文楷体" panose="02010600040101010101" pitchFamily="2" charset="-122"/>
                </a:rPr>
                <a:t>链与供应链管理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070" y="987425"/>
            <a:ext cx="4391660" cy="553998"/>
          </a:xfrm>
          <a:prstGeom prst="rect">
            <a:avLst/>
          </a:prstGeom>
          <a:noFill/>
        </p:spPr>
        <p:txBody>
          <a:bodyPr wrap="square" rtlCol="0" anchor="t">
            <a:spAutoFit/>
          </a:bodyPr>
          <a:lstStyle/>
          <a:p>
            <a:pPr>
              <a:lnSpc>
                <a:spcPct val="150000"/>
              </a:lnSpc>
            </a:pPr>
            <a:r>
              <a:rPr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四</a:t>
            </a:r>
            <a:r>
              <a:rPr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供应链</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管理</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系统的构成</a:t>
            </a:r>
            <a:endPar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矩形 2"/>
          <p:cNvSpPr/>
          <p:nvPr/>
        </p:nvSpPr>
        <p:spPr>
          <a:xfrm>
            <a:off x="439257" y="1576712"/>
            <a:ext cx="7184083" cy="2964914"/>
          </a:xfrm>
          <a:prstGeom prst="rect">
            <a:avLst/>
          </a:prstGeom>
        </p:spPr>
        <p:txBody>
          <a:bodyPr wrap="square">
            <a:spAutoFit/>
          </a:bodyPr>
          <a:lstStyle/>
          <a:p>
            <a:pPr>
              <a:lnSpc>
                <a:spcPts val="2800"/>
              </a:lnSpc>
            </a:pPr>
            <a:r>
              <a:rPr lang="en-US" altLang="zh-CN" b="1" dirty="0">
                <a:latin typeface="微软雅黑" panose="020B0503020204020204" pitchFamily="34" charset="-122"/>
                <a:ea typeface="微软雅黑" panose="020B0503020204020204" pitchFamily="34" charset="-122"/>
              </a:rPr>
              <a:t>1</a:t>
            </a:r>
            <a:r>
              <a:rPr lang="zh-CN" altLang="en-US" b="1" dirty="0">
                <a:latin typeface="微软雅黑" panose="020B0503020204020204" pitchFamily="34" charset="-122"/>
                <a:ea typeface="微软雅黑" panose="020B0503020204020204" pitchFamily="34" charset="-122"/>
              </a:rPr>
              <a:t>、采购管理系统</a:t>
            </a:r>
          </a:p>
          <a:p>
            <a:pPr>
              <a:lnSpc>
                <a:spcPts val="2800"/>
              </a:lnSpc>
            </a:pPr>
            <a:r>
              <a:rPr lang="zh-CN" altLang="en-US" dirty="0">
                <a:latin typeface="微软雅黑" panose="020B0503020204020204" pitchFamily="34" charset="-122"/>
                <a:ea typeface="微软雅黑" panose="020B0503020204020204" pitchFamily="34" charset="-122"/>
              </a:rPr>
              <a:t>请购单、采购订单、到货单、采购入库</a:t>
            </a:r>
            <a:r>
              <a:rPr lang="zh-CN" altLang="en-US" dirty="0" smtClean="0">
                <a:latin typeface="微软雅黑" panose="020B0503020204020204" pitchFamily="34" charset="-122"/>
                <a:ea typeface="微软雅黑" panose="020B0503020204020204" pitchFamily="34" charset="-122"/>
              </a:rPr>
              <a:t>单、采购</a:t>
            </a:r>
            <a:r>
              <a:rPr lang="zh-CN" altLang="en-US" dirty="0">
                <a:latin typeface="微软雅黑" panose="020B0503020204020204" pitchFamily="34" charset="-122"/>
                <a:ea typeface="微软雅黑" panose="020B0503020204020204" pitchFamily="34" charset="-122"/>
              </a:rPr>
              <a:t>发票、采购</a:t>
            </a:r>
            <a:r>
              <a:rPr lang="zh-CN" altLang="en-US" dirty="0" smtClean="0">
                <a:latin typeface="微软雅黑" panose="020B0503020204020204" pitchFamily="34" charset="-122"/>
                <a:ea typeface="微软雅黑" panose="020B0503020204020204" pitchFamily="34" charset="-122"/>
              </a:rPr>
              <a:t>结算</a:t>
            </a:r>
            <a:endParaRPr lang="zh-CN" altLang="en-US" dirty="0">
              <a:latin typeface="微软雅黑" panose="020B0503020204020204" pitchFamily="34" charset="-122"/>
              <a:ea typeface="微软雅黑" panose="020B0503020204020204" pitchFamily="34" charset="-122"/>
            </a:endParaRPr>
          </a:p>
          <a:p>
            <a:pPr>
              <a:lnSpc>
                <a:spcPts val="2800"/>
              </a:lnSpc>
            </a:pPr>
            <a:r>
              <a:rPr lang="en-US" altLang="zh-CN" b="1" dirty="0">
                <a:latin typeface="微软雅黑" panose="020B0503020204020204" pitchFamily="34" charset="-122"/>
                <a:ea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rPr>
              <a:t>、销售管理系统</a:t>
            </a:r>
          </a:p>
          <a:p>
            <a:pPr>
              <a:lnSpc>
                <a:spcPts val="2800"/>
              </a:lnSpc>
            </a:pPr>
            <a:r>
              <a:rPr lang="zh-CN" altLang="en-US" dirty="0">
                <a:latin typeface="微软雅黑" panose="020B0503020204020204" pitchFamily="34" charset="-122"/>
                <a:ea typeface="微软雅黑" panose="020B0503020204020204" pitchFamily="34" charset="-122"/>
              </a:rPr>
              <a:t>报价单、销售订单、发货单、销售出库单、销售</a:t>
            </a:r>
            <a:r>
              <a:rPr lang="zh-CN" altLang="en-US" dirty="0" smtClean="0">
                <a:latin typeface="微软雅黑" panose="020B0503020204020204" pitchFamily="34" charset="-122"/>
                <a:ea typeface="微软雅黑" panose="020B0503020204020204" pitchFamily="34" charset="-122"/>
              </a:rPr>
              <a:t>发票</a:t>
            </a:r>
            <a:endParaRPr lang="zh-CN" altLang="en-US" dirty="0">
              <a:latin typeface="微软雅黑" panose="020B0503020204020204" pitchFamily="34" charset="-122"/>
              <a:ea typeface="微软雅黑" panose="020B0503020204020204" pitchFamily="34" charset="-122"/>
            </a:endParaRPr>
          </a:p>
          <a:p>
            <a:pPr>
              <a:lnSpc>
                <a:spcPts val="2800"/>
              </a:lnSpc>
            </a:pPr>
            <a:r>
              <a:rPr lang="en-US" altLang="zh-CN" b="1" dirty="0">
                <a:latin typeface="微软雅黑" panose="020B0503020204020204" pitchFamily="34" charset="-122"/>
                <a:ea typeface="微软雅黑" panose="020B0503020204020204" pitchFamily="34" charset="-122"/>
              </a:rPr>
              <a:t>3</a:t>
            </a:r>
            <a:r>
              <a:rPr lang="zh-CN" altLang="en-US" b="1" dirty="0">
                <a:latin typeface="微软雅黑" panose="020B0503020204020204" pitchFamily="34" charset="-122"/>
                <a:ea typeface="微软雅黑" panose="020B0503020204020204" pitchFamily="34" charset="-122"/>
              </a:rPr>
              <a:t>、库存管理系统</a:t>
            </a:r>
          </a:p>
          <a:p>
            <a:pPr>
              <a:lnSpc>
                <a:spcPts val="2800"/>
              </a:lnSpc>
            </a:pPr>
            <a:r>
              <a:rPr lang="zh-CN" altLang="en-US" dirty="0">
                <a:latin typeface="微软雅黑" panose="020B0503020204020204" pitchFamily="34" charset="-122"/>
                <a:ea typeface="微软雅黑" panose="020B0503020204020204" pitchFamily="34" charset="-122"/>
              </a:rPr>
              <a:t>入库、出库、调拨、</a:t>
            </a:r>
            <a:r>
              <a:rPr lang="zh-CN" altLang="en-US" dirty="0" smtClean="0">
                <a:latin typeface="微软雅黑" panose="020B0503020204020204" pitchFamily="34" charset="-122"/>
                <a:ea typeface="微软雅黑" panose="020B0503020204020204" pitchFamily="34" charset="-122"/>
              </a:rPr>
              <a:t>盘点</a:t>
            </a:r>
            <a:endParaRPr lang="zh-CN" altLang="en-US" dirty="0">
              <a:latin typeface="微软雅黑" panose="020B0503020204020204" pitchFamily="34" charset="-122"/>
              <a:ea typeface="微软雅黑" panose="020B0503020204020204" pitchFamily="34" charset="-122"/>
            </a:endParaRPr>
          </a:p>
          <a:p>
            <a:pPr>
              <a:lnSpc>
                <a:spcPts val="2800"/>
              </a:lnSpc>
            </a:pPr>
            <a:r>
              <a:rPr lang="en-US" altLang="zh-CN" b="1" dirty="0">
                <a:latin typeface="微软雅黑" panose="020B0503020204020204" pitchFamily="34" charset="-122"/>
                <a:ea typeface="微软雅黑" panose="020B0503020204020204" pitchFamily="34" charset="-122"/>
              </a:rPr>
              <a:t>4</a:t>
            </a:r>
            <a:r>
              <a:rPr lang="zh-CN" altLang="en-US" b="1" dirty="0">
                <a:latin typeface="微软雅黑" panose="020B0503020204020204" pitchFamily="34" charset="-122"/>
                <a:ea typeface="微软雅黑" panose="020B0503020204020204" pitchFamily="34" charset="-122"/>
              </a:rPr>
              <a:t>、存货核算系统</a:t>
            </a:r>
          </a:p>
          <a:p>
            <a:pPr>
              <a:lnSpc>
                <a:spcPts val="2800"/>
              </a:lnSpc>
            </a:pPr>
            <a:r>
              <a:rPr lang="zh-CN" altLang="en-US" dirty="0">
                <a:latin typeface="微软雅黑" panose="020B0503020204020204" pitchFamily="34" charset="-122"/>
                <a:ea typeface="微软雅黑" panose="020B0503020204020204" pitchFamily="34" charset="-122"/>
              </a:rPr>
              <a:t>单据记账、成本调整、暂估</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一、供应链与供应链管理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1770" y="987425"/>
            <a:ext cx="4391660" cy="553998"/>
          </a:xfrm>
          <a:prstGeom prst="rect">
            <a:avLst/>
          </a:prstGeom>
          <a:noFill/>
        </p:spPr>
        <p:txBody>
          <a:bodyPr wrap="square" rtlCol="0" anchor="t">
            <a:spAutoFit/>
          </a:bodyPr>
          <a:lstStyle/>
          <a:p>
            <a:pPr>
              <a:lnSpc>
                <a:spcPct val="150000"/>
              </a:lnSpc>
            </a:pPr>
            <a:r>
              <a:rPr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五</a:t>
            </a:r>
            <a:r>
              <a:rPr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供应链管理</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的目标</a:t>
            </a:r>
            <a:endParaRPr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323215" y="1564005"/>
            <a:ext cx="3136265" cy="2862322"/>
          </a:xfrm>
          <a:prstGeom prst="rect">
            <a:avLst/>
          </a:prstGeom>
          <a:noFill/>
        </p:spPr>
        <p:txBody>
          <a:bodyPr wrap="square" rtlCol="0" anchor="t">
            <a:spAutoFit/>
          </a:bodyPr>
          <a:lstStyle/>
          <a:p>
            <a:pPr algn="just">
              <a:lnSpc>
                <a:spcPct val="150000"/>
              </a:lnSpc>
            </a:pPr>
            <a:r>
              <a:rPr sz="2000" b="1" dirty="0" smtClean="0">
                <a:latin typeface="微软雅黑" panose="020B0503020204020204" pitchFamily="34" charset="-122"/>
                <a:ea typeface="微软雅黑" panose="020B0503020204020204" pitchFamily="34" charset="-122"/>
                <a:cs typeface="微软雅黑" panose="020B0503020204020204" pitchFamily="34" charset="-122"/>
              </a:rPr>
              <a:t>（</a:t>
            </a:r>
            <a:r>
              <a:rPr sz="2000" b="1" dirty="0">
                <a:latin typeface="微软雅黑" panose="020B0503020204020204" pitchFamily="34" charset="-122"/>
                <a:ea typeface="微软雅黑" panose="020B0503020204020204" pitchFamily="34" charset="-122"/>
                <a:cs typeface="微软雅黑" panose="020B0503020204020204" pitchFamily="34" charset="-122"/>
              </a:rPr>
              <a:t>1）</a:t>
            </a:r>
            <a:r>
              <a:rPr sz="2000" b="1" dirty="0" smtClean="0">
                <a:latin typeface="微软雅黑" panose="020B0503020204020204" pitchFamily="34" charset="-122"/>
                <a:ea typeface="微软雅黑" panose="020B0503020204020204" pitchFamily="34" charset="-122"/>
                <a:cs typeface="微软雅黑" panose="020B0503020204020204" pitchFamily="34" charset="-122"/>
              </a:rPr>
              <a:t>总成本最</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小</a:t>
            </a:r>
            <a:r>
              <a:rPr sz="2000" b="1" dirty="0" smtClean="0">
                <a:latin typeface="微软雅黑" panose="020B0503020204020204" pitchFamily="34" charset="-122"/>
                <a:ea typeface="微软雅黑" panose="020B0503020204020204" pitchFamily="34" charset="-122"/>
                <a:cs typeface="微软雅黑" panose="020B0503020204020204" pitchFamily="34" charset="-122"/>
              </a:rPr>
              <a:t>化</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（2）</a:t>
            </a:r>
            <a:r>
              <a:rPr sz="2000" b="1" dirty="0" smtClean="0">
                <a:latin typeface="微软雅黑" panose="020B0503020204020204" pitchFamily="34" charset="-122"/>
                <a:ea typeface="微软雅黑" panose="020B0503020204020204" pitchFamily="34" charset="-122"/>
                <a:cs typeface="微软雅黑" panose="020B0503020204020204" pitchFamily="34" charset="-122"/>
              </a:rPr>
              <a:t>总库存最</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rPr>
              <a:t>少</a:t>
            </a:r>
            <a:r>
              <a:rPr sz="2000" b="1" dirty="0" smtClean="0">
                <a:latin typeface="微软雅黑" panose="020B0503020204020204" pitchFamily="34" charset="-122"/>
                <a:ea typeface="微软雅黑" panose="020B0503020204020204" pitchFamily="34" charset="-122"/>
                <a:cs typeface="微软雅黑" panose="020B0503020204020204" pitchFamily="34" charset="-122"/>
              </a:rPr>
              <a:t>化</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（3）总周期时间最短化</a:t>
            </a:r>
          </a:p>
          <a:p>
            <a:pPr algn="just">
              <a:lnSpc>
                <a:spcPct val="150000"/>
              </a:lnSpc>
            </a:pPr>
            <a:r>
              <a:rPr sz="2000" b="1" dirty="0">
                <a:latin typeface="微软雅黑" panose="020B0503020204020204" pitchFamily="34" charset="-122"/>
                <a:ea typeface="微软雅黑" panose="020B0503020204020204" pitchFamily="34" charset="-122"/>
                <a:cs typeface="微软雅黑" panose="020B0503020204020204" pitchFamily="34" charset="-122"/>
              </a:rPr>
              <a:t>（4</a:t>
            </a:r>
            <a:r>
              <a:rPr sz="20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rPr>
              <a:t>客户</a:t>
            </a:r>
            <a:r>
              <a:rPr sz="2000" b="1" dirty="0" err="1" smtClean="0">
                <a:latin typeface="微软雅黑" panose="020B0503020204020204" pitchFamily="34" charset="-122"/>
                <a:ea typeface="微软雅黑" panose="020B0503020204020204" pitchFamily="34" charset="-122"/>
                <a:cs typeface="微软雅黑" panose="020B0503020204020204" pitchFamily="34" charset="-122"/>
              </a:rPr>
              <a:t>服务最优化</a:t>
            </a:r>
            <a:endParaRPr lang="en-US" sz="2000" b="1" dirty="0" smtClean="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dirty="0" smtClean="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rPr>
              <a:t>）物流质量最优化</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5691" y="1707515"/>
            <a:ext cx="3995936" cy="299695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二、</a:t>
              </a:r>
              <a:r>
                <a:rPr lang="zh-CN" altLang="en-US" b="1" dirty="0">
                  <a:solidFill>
                    <a:srgbClr val="0474B6"/>
                  </a:solidFill>
                  <a:latin typeface="华文楷体" panose="02010600040101010101" pitchFamily="2" charset="-122"/>
                  <a:ea typeface="华文楷体" panose="02010600040101010101" pitchFamily="2" charset="-122"/>
                </a:rPr>
                <a:t>供应链管理</a:t>
              </a:r>
              <a:r>
                <a:rPr lang="zh-CN" altLang="en-US" b="1" dirty="0" smtClean="0">
                  <a:solidFill>
                    <a:srgbClr val="0474B6"/>
                  </a:solidFill>
                  <a:latin typeface="华文楷体" panose="02010600040101010101" pitchFamily="2" charset="-122"/>
                  <a:ea typeface="华文楷体" panose="02010600040101010101" pitchFamily="2" charset="-122"/>
                </a:rPr>
                <a:t>技术与方法</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070" y="843280"/>
            <a:ext cx="6271895" cy="553998"/>
          </a:xfrm>
          <a:prstGeom prst="rect">
            <a:avLst/>
          </a:prstGeom>
          <a:noFill/>
        </p:spPr>
        <p:txBody>
          <a:bodyPr wrap="square" rtlCol="0" anchor="t">
            <a:spAutoFit/>
          </a:bodyPr>
          <a:lstStyle/>
          <a:p>
            <a:pPr>
              <a:lnSpc>
                <a:spcPct val="150000"/>
              </a:lnSpc>
            </a:pPr>
            <a:r>
              <a:rPr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供应链管理的技术与方法</a:t>
            </a:r>
            <a:endParaRPr sz="20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755576" y="1494683"/>
            <a:ext cx="6142355" cy="923330"/>
          </a:xfrm>
          <a:prstGeom prst="rect">
            <a:avLst/>
          </a:prstGeom>
          <a:noFill/>
        </p:spPr>
        <p:txBody>
          <a:bodyPr wrap="square" rtlCol="0" anchor="t">
            <a:spAutoFit/>
          </a:bodyPr>
          <a:lstStyle/>
          <a:p>
            <a:pPr algn="just">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1.快速反应</a:t>
            </a:r>
            <a:endPar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2.有效客户响应</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7139892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二、</a:t>
              </a:r>
              <a:r>
                <a:rPr lang="zh-CN" altLang="en-US" b="1" dirty="0">
                  <a:solidFill>
                    <a:srgbClr val="0474B6"/>
                  </a:solidFill>
                  <a:latin typeface="华文楷体" panose="02010600040101010101" pitchFamily="2" charset="-122"/>
                  <a:ea typeface="华文楷体" panose="02010600040101010101" pitchFamily="2" charset="-122"/>
                </a:rPr>
                <a:t>供应链管理</a:t>
              </a:r>
              <a:r>
                <a:rPr lang="zh-CN" altLang="en-US" b="1" dirty="0" smtClean="0">
                  <a:solidFill>
                    <a:srgbClr val="0474B6"/>
                  </a:solidFill>
                  <a:latin typeface="华文楷体" panose="02010600040101010101" pitchFamily="2" charset="-122"/>
                  <a:ea typeface="华文楷体" panose="02010600040101010101" pitchFamily="2" charset="-122"/>
                </a:rPr>
                <a:t>技术与方法</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79070" y="843280"/>
            <a:ext cx="4391660" cy="553085"/>
          </a:xfrm>
          <a:prstGeom prst="rect">
            <a:avLst/>
          </a:prstGeom>
          <a:noFill/>
        </p:spPr>
        <p:txBody>
          <a:bodyPr wrap="square" rtlCol="0" anchor="t">
            <a:spAutoFit/>
          </a:bodyPr>
          <a:lstStyle/>
          <a:p>
            <a:pPr>
              <a:lnSpc>
                <a:spcPct val="150000"/>
              </a:lnSpc>
            </a:pPr>
            <a:r>
              <a:rPr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二</a:t>
            </a:r>
            <a:r>
              <a:rPr sz="2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err="1">
                <a:latin typeface="微软雅黑" panose="020B0503020204020204" pitchFamily="34" charset="-122"/>
                <a:ea typeface="微软雅黑" panose="020B0503020204020204" pitchFamily="34" charset="-122"/>
                <a:cs typeface="微软雅黑" panose="020B0503020204020204" pitchFamily="34" charset="-122"/>
                <a:sym typeface="+mn-ea"/>
              </a:rPr>
              <a:t>实施供应链管理的步骤</a:t>
            </a:r>
            <a:endParaRPr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nvPicPr>
        <p:blipFill>
          <a:blip r:embed="rId2"/>
          <a:srcRect b="15091"/>
          <a:stretch>
            <a:fillRect/>
          </a:stretch>
        </p:blipFill>
        <p:spPr>
          <a:xfrm>
            <a:off x="647700" y="1203960"/>
            <a:ext cx="7606665" cy="354076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三、</a:t>
              </a:r>
              <a:r>
                <a:rPr lang="zh-CN" altLang="en-US" b="1" dirty="0">
                  <a:solidFill>
                    <a:srgbClr val="0474B6"/>
                  </a:solidFill>
                  <a:latin typeface="华文楷体" panose="02010600040101010101" pitchFamily="2" charset="-122"/>
                  <a:ea typeface="华文楷体" panose="02010600040101010101" pitchFamily="2" charset="-122"/>
                </a:rPr>
                <a:t>供应链管理体系下的物流管理</a:t>
              </a:r>
              <a:r>
                <a:rPr lang="zh-CN" altLang="en-US" b="1" dirty="0">
                  <a:solidFill>
                    <a:srgbClr val="0474B6"/>
                  </a:solidFill>
                  <a:latin typeface="华文楷体" panose="02010600040101010101" pitchFamily="2" charset="-122"/>
                  <a:ea typeface="华文楷体" panose="02010600040101010101" pitchFamily="2" charset="-122"/>
                  <a:hlinkClick r:id="rId2"/>
                </a:rPr>
                <a:t>策略</a:t>
              </a:r>
              <a:r>
                <a:rPr lang="zh-CN" altLang="en-US" b="1" dirty="0">
                  <a:solidFill>
                    <a:srgbClr val="0474B6"/>
                  </a:solidFill>
                  <a:latin typeface="华文楷体" panose="02010600040101010101" pitchFamily="2" charset="-122"/>
                  <a:ea typeface="华文楷体" panose="02010600040101010101" pitchFamily="2" charset="-122"/>
                </a:rPr>
                <a:t>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3"/>
          <a:srcRect b="11476"/>
          <a:stretch>
            <a:fillRect/>
          </a:stretch>
        </p:blipFill>
        <p:spPr>
          <a:xfrm>
            <a:off x="323528" y="876429"/>
            <a:ext cx="7717790" cy="2658110"/>
          </a:xfrm>
          <a:prstGeom prst="rect">
            <a:avLst/>
          </a:prstGeom>
        </p:spPr>
      </p:pic>
      <p:sp>
        <p:nvSpPr>
          <p:cNvPr id="2" name="矩形 1"/>
          <p:cNvSpPr/>
          <p:nvPr/>
        </p:nvSpPr>
        <p:spPr>
          <a:xfrm>
            <a:off x="399473" y="3700303"/>
            <a:ext cx="7416824" cy="923330"/>
          </a:xfrm>
          <a:prstGeom prst="rect">
            <a:avLst/>
          </a:prstGeom>
        </p:spPr>
        <p:txBody>
          <a:bodyPr wrap="square">
            <a:spAutoFit/>
          </a:bodyPr>
          <a:lstStyle/>
          <a:p>
            <a:r>
              <a:rPr lang="zh-CN" altLang="en-US" dirty="0"/>
              <a:t>在供应链物流管理中，融入社会责任元素，如供应链上下游企业的协同发展、共同应对市场风险等。通过案例分析</a:t>
            </a:r>
            <a:r>
              <a:rPr lang="zh-CN" altLang="en-US" dirty="0" smtClean="0"/>
              <a:t>，理解</a:t>
            </a:r>
            <a:r>
              <a:rPr lang="zh-CN" altLang="en-US" dirty="0"/>
              <a:t>供应链中各企业的相互依存关系</a:t>
            </a:r>
            <a:r>
              <a:rPr lang="zh-CN" altLang="en-US"/>
              <a:t>，</a:t>
            </a:r>
            <a:r>
              <a:rPr lang="zh-CN" altLang="en-US" smtClean="0"/>
              <a:t>培养合作</a:t>
            </a:r>
            <a:r>
              <a:rPr lang="zh-CN" altLang="en-US" dirty="0"/>
              <a:t>意识和责任感。</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四、</a:t>
              </a:r>
              <a:r>
                <a:rPr lang="zh-CN" altLang="en-US" b="1" dirty="0">
                  <a:solidFill>
                    <a:srgbClr val="0474B6"/>
                  </a:solidFill>
                  <a:latin typeface="华文楷体" panose="02010600040101010101" pitchFamily="2" charset="-122"/>
                  <a:ea typeface="华文楷体" panose="02010600040101010101" pitchFamily="2" charset="-122"/>
                </a:rPr>
                <a:t>供应链管理的发展趋势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467360" y="1530350"/>
            <a:ext cx="5307965" cy="1337945"/>
          </a:xfrm>
          <a:prstGeom prst="rect">
            <a:avLst/>
          </a:prstGeom>
          <a:noFill/>
        </p:spPr>
        <p:txBody>
          <a:bodyPr wrap="square" rtlCol="0">
            <a:spAutoFit/>
          </a:bodyPr>
          <a:lstStyle/>
          <a:p>
            <a:pPr>
              <a:lnSpc>
                <a:spcPct val="150000"/>
              </a:lnSpc>
            </a:pPr>
            <a:r>
              <a:rPr>
                <a:latin typeface="微软雅黑" panose="020B0503020204020204" pitchFamily="34" charset="-122"/>
                <a:ea typeface="微软雅黑" panose="020B0503020204020204" pitchFamily="34" charset="-122"/>
                <a:cs typeface="微软雅黑" panose="020B0503020204020204" pitchFamily="34" charset="-122"/>
              </a:rPr>
              <a:t>1．供应链管理信息化的要点</a:t>
            </a:r>
          </a:p>
          <a:p>
            <a:pPr>
              <a:lnSpc>
                <a:spcPct val="150000"/>
              </a:lnSpc>
            </a:pPr>
            <a:r>
              <a:rPr>
                <a:latin typeface="微软雅黑" panose="020B0503020204020204" pitchFamily="34" charset="-122"/>
                <a:ea typeface="微软雅黑" panose="020B0503020204020204" pitchFamily="34" charset="-122"/>
                <a:cs typeface="微软雅黑" panose="020B0503020204020204" pitchFamily="34" charset="-122"/>
              </a:rPr>
              <a:t>2．供应链管理的信息集成</a:t>
            </a:r>
          </a:p>
          <a:p>
            <a:pPr>
              <a:lnSpc>
                <a:spcPct val="150000"/>
              </a:lnSpc>
            </a:pPr>
            <a:r>
              <a:rPr>
                <a:latin typeface="微软雅黑" panose="020B0503020204020204" pitchFamily="34" charset="-122"/>
                <a:ea typeface="微软雅黑" panose="020B0503020204020204" pitchFamily="34" charset="-122"/>
                <a:cs typeface="微软雅黑" panose="020B0503020204020204" pitchFamily="34" charset="-122"/>
              </a:rPr>
              <a:t>3．供应链管理的电子商务化</a:t>
            </a:r>
          </a:p>
        </p:txBody>
      </p:sp>
      <p:sp>
        <p:nvSpPr>
          <p:cNvPr id="2" name="文本框 1"/>
          <p:cNvSpPr txBox="1"/>
          <p:nvPr/>
        </p:nvSpPr>
        <p:spPr>
          <a:xfrm>
            <a:off x="251460" y="987425"/>
            <a:ext cx="3448050" cy="398780"/>
          </a:xfrm>
          <a:prstGeom prst="rect">
            <a:avLst/>
          </a:prstGeom>
          <a:noFill/>
        </p:spPr>
        <p:txBody>
          <a:bodyPr wrap="square" rtlCol="0" anchor="t">
            <a:spAutoFit/>
          </a:bodyPr>
          <a:lstStyle/>
          <a:p>
            <a:r>
              <a:rPr lang="zh-CN" altLang="en-US" sz="2000" b="1">
                <a:latin typeface="微软雅黑" panose="020B0503020204020204" pitchFamily="34" charset="-122"/>
                <a:ea typeface="微软雅黑" panose="020B0503020204020204" pitchFamily="34" charset="-122"/>
              </a:rPr>
              <a:t>（一）供应链管理的信息化</a:t>
            </a:r>
          </a:p>
        </p:txBody>
      </p:sp>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4715485" y="1530350"/>
            <a:ext cx="3744416" cy="2995532"/>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四、</a:t>
              </a:r>
              <a:r>
                <a:rPr lang="zh-CN" altLang="en-US" b="1" dirty="0">
                  <a:solidFill>
                    <a:srgbClr val="0474B6"/>
                  </a:solidFill>
                  <a:latin typeface="华文楷体" panose="02010600040101010101" pitchFamily="2" charset="-122"/>
                  <a:ea typeface="华文楷体" panose="02010600040101010101" pitchFamily="2" charset="-122"/>
                </a:rPr>
                <a:t>供应链管理的发展趋势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467360" y="1566545"/>
            <a:ext cx="7770495" cy="2168525"/>
          </a:xfrm>
          <a:prstGeom prst="rect">
            <a:avLst/>
          </a:prstGeom>
          <a:noFill/>
        </p:spPr>
        <p:txBody>
          <a:bodyPr wrap="square" rtlCol="0">
            <a:spAutoFit/>
          </a:bodyPr>
          <a:lstStyle/>
          <a:p>
            <a:pPr>
              <a:lnSpc>
                <a:spcPct val="150000"/>
              </a:lnSpc>
            </a:pPr>
            <a:r>
              <a:rPr dirty="0" err="1">
                <a:latin typeface="微软雅黑" panose="020B0503020204020204" pitchFamily="34" charset="-122"/>
                <a:ea typeface="微软雅黑" panose="020B0503020204020204" pitchFamily="34" charset="-122"/>
                <a:cs typeface="微软雅黑" panose="020B0503020204020204" pitchFamily="34" charset="-122"/>
              </a:rPr>
              <a:t>供应链管理的联盟化，即协同化，是指供应链上各个实体打破单个企业的绩效界线，通过相互协调和统一，创造出最适宜的物流运行联盟结构</a:t>
            </a:r>
            <a:r>
              <a:rPr dirty="0">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dirty="0">
                <a:latin typeface="微软雅黑" panose="020B0503020204020204" pitchFamily="34" charset="-122"/>
                <a:ea typeface="微软雅黑" panose="020B0503020204020204" pitchFamily="34" charset="-122"/>
                <a:cs typeface="微软雅黑" panose="020B0503020204020204" pitchFamily="34" charset="-122"/>
              </a:rPr>
              <a:t>1．横向联盟化</a:t>
            </a:r>
          </a:p>
          <a:p>
            <a:pPr>
              <a:lnSpc>
                <a:spcPct val="150000"/>
              </a:lnSpc>
            </a:pPr>
            <a:r>
              <a:rPr dirty="0">
                <a:latin typeface="微软雅黑" panose="020B0503020204020204" pitchFamily="34" charset="-122"/>
                <a:ea typeface="微软雅黑" panose="020B0503020204020204" pitchFamily="34" charset="-122"/>
                <a:cs typeface="微软雅黑" panose="020B0503020204020204" pitchFamily="34" charset="-122"/>
              </a:rPr>
              <a:t>2．纵向联盟化</a:t>
            </a:r>
          </a:p>
          <a:p>
            <a:pPr>
              <a:lnSpc>
                <a:spcPct val="150000"/>
              </a:lnSpc>
            </a:pPr>
            <a:r>
              <a:rPr dirty="0">
                <a:latin typeface="微软雅黑" panose="020B0503020204020204" pitchFamily="34" charset="-122"/>
                <a:ea typeface="微软雅黑" panose="020B0503020204020204" pitchFamily="34" charset="-122"/>
                <a:cs typeface="微软雅黑" panose="020B0503020204020204" pitchFamily="34" charset="-122"/>
              </a:rPr>
              <a:t>3．通过第三方物流实现联盟化</a:t>
            </a:r>
          </a:p>
        </p:txBody>
      </p:sp>
      <p:sp>
        <p:nvSpPr>
          <p:cNvPr id="2" name="文本框 1"/>
          <p:cNvSpPr txBox="1"/>
          <p:nvPr/>
        </p:nvSpPr>
        <p:spPr>
          <a:xfrm>
            <a:off x="251460" y="987425"/>
            <a:ext cx="3448050" cy="398780"/>
          </a:xfrm>
          <a:prstGeom prst="rect">
            <a:avLst/>
          </a:prstGeom>
          <a:noFill/>
        </p:spPr>
        <p:txBody>
          <a:bodyPr wrap="square" rtlCol="0" anchor="t">
            <a:spAutoFit/>
          </a:bodyPr>
          <a:lstStyle/>
          <a:p>
            <a:r>
              <a:rPr lang="zh-CN" altLang="en-US" sz="2000" b="1">
                <a:latin typeface="微软雅黑" panose="020B0503020204020204" pitchFamily="34" charset="-122"/>
                <a:ea typeface="微软雅黑" panose="020B0503020204020204" pitchFamily="34" charset="-122"/>
              </a:rPr>
              <a:t>（二）供应链管理的联盟化</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smtClean="0">
                  <a:solidFill>
                    <a:srgbClr val="0474B6"/>
                  </a:solidFill>
                  <a:latin typeface="华文楷体" panose="02010600040101010101" pitchFamily="2" charset="-122"/>
                  <a:ea typeface="华文楷体" panose="02010600040101010101" pitchFamily="2" charset="-122"/>
                </a:rPr>
                <a:t>四、</a:t>
              </a:r>
              <a:r>
                <a:rPr lang="zh-CN" altLang="en-US" b="1" dirty="0">
                  <a:solidFill>
                    <a:srgbClr val="0474B6"/>
                  </a:solidFill>
                  <a:latin typeface="华文楷体" panose="02010600040101010101" pitchFamily="2" charset="-122"/>
                  <a:ea typeface="华文楷体" panose="02010600040101010101" pitchFamily="2" charset="-122"/>
                </a:rPr>
                <a:t>供应链管理的发展趋势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3448050" cy="398780"/>
          </a:xfrm>
          <a:prstGeom prst="rect">
            <a:avLst/>
          </a:prstGeom>
          <a:noFill/>
        </p:spPr>
        <p:txBody>
          <a:bodyPr wrap="square" rtlCol="0" anchor="t">
            <a:spAutoFit/>
          </a:bodyPr>
          <a:lstStyle/>
          <a:p>
            <a:r>
              <a:rPr lang="zh-CN" altLang="en-US" sz="2000" b="1">
                <a:latin typeface="微软雅黑" panose="020B0503020204020204" pitchFamily="34" charset="-122"/>
                <a:ea typeface="微软雅黑" panose="020B0503020204020204" pitchFamily="34" charset="-122"/>
              </a:rPr>
              <a:t>（三）供应链管理的全球化</a:t>
            </a:r>
          </a:p>
        </p:txBody>
      </p:sp>
      <p:pic>
        <p:nvPicPr>
          <p:cNvPr id="3" name="图片 2"/>
          <p:cNvPicPr>
            <a:picLocks noChangeAspect="1"/>
          </p:cNvPicPr>
          <p:nvPr/>
        </p:nvPicPr>
        <p:blipFill>
          <a:blip r:embed="rId2"/>
          <a:stretch>
            <a:fillRect/>
          </a:stretch>
        </p:blipFill>
        <p:spPr>
          <a:xfrm>
            <a:off x="220481" y="1106845"/>
            <a:ext cx="8500745" cy="3452495"/>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总结</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95536" y="1164908"/>
            <a:ext cx="7770495" cy="2536400"/>
          </a:xfrm>
          <a:prstGeom prst="rect">
            <a:avLst/>
          </a:prstGeom>
          <a:noFill/>
        </p:spPr>
        <p:txBody>
          <a:bodyPr wrap="square" rtlCol="0">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供应</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链将供应商，制造商，分销商，零售商，直到最终用户连成一个整体的功能网链模式。本章首先对现代物流供应链管理内涵以及电子商务对其影响进行了介绍，其次对现代物流供应链管理内容进行了分析，在此基础上阐述了现代物流供应链管理的原则、目标以及特征，最后对现代物流供应链管理方法进行了详细阐述，</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通过学习</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，可对现代物流供应链管理体系进行深入了解</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8021988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361270"/>
          </a:xfrm>
          <a:prstGeom prst="rect">
            <a:avLst/>
          </a:prstGeom>
        </p:spPr>
        <p:txBody>
          <a:bodyPr vert="horz" wrap="square" lIns="0" tIns="123825" rIns="0" bIns="0" rtlCol="0">
            <a:spAutoFit/>
          </a:bodyPr>
          <a:lstStyle/>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书香润心灵，</a:t>
            </a:r>
            <a:endParaRPr lang="en-US" altLang="zh-CN" sz="3600" b="1" dirty="0" smtClean="0">
              <a:solidFill>
                <a:srgbClr val="32859A"/>
              </a:solidFill>
              <a:latin typeface="微软雅黑" panose="020B0503020204020204" pitchFamily="34" charset="-122"/>
              <a:ea typeface="微软雅黑" panose="020B0503020204020204" pitchFamily="34" charset="-122"/>
              <a:cs typeface="微软雅黑"/>
            </a:endParaRPr>
          </a:p>
          <a:p>
            <a:pPr algn="ctr" defTabSz="685800">
              <a:spcBef>
                <a:spcPts val="975"/>
              </a:spcBef>
            </a:pP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读书促成长</a:t>
            </a:r>
            <a:endParaRPr lang="zh-CN" altLang="en-US" sz="3600" b="1" dirty="0">
              <a:solidFill>
                <a:srgbClr val="32859A"/>
              </a:solidFill>
              <a:latin typeface="微软雅黑" panose="020B0503020204020204" pitchFamily="34" charset="-122"/>
              <a:ea typeface="微软雅黑" panose="020B0503020204020204" pitchFamily="34" charset="-122"/>
              <a:cs typeface="微软雅黑"/>
            </a:endParaRPr>
          </a:p>
        </p:txBody>
      </p:sp>
    </p:spTree>
    <p:extLst>
      <p:ext uri="{BB962C8B-B14F-4D97-AF65-F5344CB8AC3E}">
        <p14:creationId xmlns:p14="http://schemas.microsoft.com/office/powerpoint/2010/main" val="2804018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253331" y="239157"/>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作业：</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95536" y="1164908"/>
            <a:ext cx="7770495" cy="1289905"/>
          </a:xfrm>
          <a:prstGeom prst="rect">
            <a:avLst/>
          </a:prstGeom>
          <a:noFill/>
        </p:spPr>
        <p:txBody>
          <a:bodyPr wrap="square" rtlCol="0">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现代物流供应链管理定义是什么？有哪些特征？</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详细</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阐述现代物流供应链管理有哪些方法？</a:t>
            </a:r>
          </a:p>
          <a:p>
            <a:pPr>
              <a:lnSpc>
                <a:spcPct val="150000"/>
              </a:lnSpc>
            </a:pP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3376033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253331" y="239157"/>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作业：</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30801" y="885111"/>
            <a:ext cx="8417663" cy="3831818"/>
          </a:xfrm>
          <a:prstGeom prst="rect">
            <a:avLst/>
          </a:prstGeom>
          <a:noFill/>
        </p:spPr>
        <p:txBody>
          <a:bodyPr wrap="square" rtlCol="0">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主题：企业现代物流供应链管理方法</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目的：为了更好地认识现代物流供应链管理方法，要求学生对当地生产型企业进行调研，了解企业在物流供应链上的具体做法，重点了解企业与其产业链上下游企业间的供应链管理流程。</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实训流程 </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了解调研目的 </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收集有关现代物流供应链管理的资料 </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了解企业与其产业链上下游企业间的供应链管理流程</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对企业的供应链管理方法进行分析 </a:t>
            </a:r>
          </a:p>
        </p:txBody>
      </p:sp>
    </p:spTree>
    <p:extLst>
      <p:ext uri="{BB962C8B-B14F-4D97-AF65-F5344CB8AC3E}">
        <p14:creationId xmlns:p14="http://schemas.microsoft.com/office/powerpoint/2010/main" val="38473627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253331" y="239157"/>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作业：</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5" name="文本框 4"/>
          <p:cNvSpPr txBox="1"/>
          <p:nvPr/>
        </p:nvSpPr>
        <p:spPr>
          <a:xfrm>
            <a:off x="346579" y="927976"/>
            <a:ext cx="8417663" cy="3683060"/>
          </a:xfrm>
          <a:prstGeom prst="rect">
            <a:avLst/>
          </a:prstGeom>
          <a:noFill/>
        </p:spPr>
        <p:txBody>
          <a:bodyPr wrap="square" rtlCol="0">
            <a:spAutoFit/>
          </a:bodyPr>
          <a:lstStyle/>
          <a:p>
            <a:pPr algn="just">
              <a:lnSpc>
                <a:spcPts val="2800"/>
              </a:lnSpc>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具体任务</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 </a:t>
            </a:r>
            <a:endPar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分组</a:t>
            </a: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确定调研目的</a:t>
            </a: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确定企业</a:t>
            </a: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设计调查问卷</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实地访谈</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问卷回收整理</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资料分析与解释</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800"/>
              </a:lnSpc>
              <a:spcAft>
                <a:spcPts val="0"/>
              </a:spcAft>
              <a:buFont typeface="+mj-lt"/>
              <a:buAutoNum type="arabicPeriod"/>
            </a:pPr>
            <a:r>
              <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完成</a:t>
            </a:r>
            <a:r>
              <a:rPr lang="zh-CN"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报告</a:t>
            </a:r>
            <a:endPar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gn="just">
              <a:lnSpc>
                <a:spcPts val="2800"/>
              </a:lnSpc>
              <a:spcAft>
                <a:spcPts val="0"/>
              </a:spcAft>
              <a:buFont typeface="+mj-lt"/>
              <a:buAutoNum type="arabicPeriod"/>
            </a:pPr>
            <a:r>
              <a:rPr lang="zh-CN"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小组陈述</a:t>
            </a:r>
            <a:endParaRPr lang="zh-CN"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1197530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任务三</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987824" y="2455290"/>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a:solidFill>
                  <a:srgbClr val="FFFFFF"/>
                </a:solidFill>
                <a:latin typeface="微软雅黑" panose="020B0503020204020204" pitchFamily="34" charset="-122"/>
                <a:ea typeface="微软雅黑" panose="020B0503020204020204" pitchFamily="34" charset="-122"/>
                <a:cs typeface="微软雅黑"/>
              </a:rPr>
              <a:t>供应链</a:t>
            </a: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管理</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517480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2192908"/>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了解供应链及供应链管理的概念 </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）了解供应</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链管理系统</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的构成</a:t>
            </a: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理解供应链管理的发展趋势 </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能够掌握供应链管理的步骤</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树立团队合作的</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意识</a:t>
            </a:r>
          </a:p>
        </p:txBody>
      </p:sp>
      <p:sp>
        <p:nvSpPr>
          <p:cNvPr id="16" name="文本框 15"/>
          <p:cNvSpPr txBox="1"/>
          <p:nvPr/>
        </p:nvSpPr>
        <p:spPr>
          <a:xfrm>
            <a:off x="6429006" y="1442493"/>
            <a:ext cx="2331720" cy="2554545"/>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smtClean="0">
                <a:latin typeface="微软雅黑" panose="020B0503020204020204" pitchFamily="34" charset="-122"/>
                <a:ea typeface="微软雅黑" panose="020B0503020204020204" pitchFamily="34" charset="-122"/>
              </a:rPr>
              <a:t>供应链管理策略</a:t>
            </a:r>
            <a:endParaRPr lang="en-US" altLang="zh-CN" sz="2000" b="1" dirty="0" smtClean="0">
              <a:latin typeface="微软雅黑" panose="020B0503020204020204" pitchFamily="34" charset="-122"/>
              <a:ea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endParaRPr>
          </a:p>
          <a:p>
            <a:r>
              <a:rPr lang="zh-CN" altLang="en-US" sz="2000" b="1" dirty="0">
                <a:latin typeface="微软雅黑" panose="020B0503020204020204" pitchFamily="34" charset="-122"/>
                <a:ea typeface="微软雅黑" panose="020B0503020204020204" pitchFamily="34" charset="-122"/>
              </a:rPr>
              <a:t>难点</a:t>
            </a:r>
          </a:p>
          <a:p>
            <a:endParaRPr lang="zh-CN" altLang="en-US" sz="2000" b="1" dirty="0">
              <a:latin typeface="微软雅黑" panose="020B0503020204020204" pitchFamily="34" charset="-122"/>
              <a:ea typeface="微软雅黑" panose="020B0503020204020204" pitchFamily="34" charset="-122"/>
            </a:endParaRPr>
          </a:p>
          <a:p>
            <a:r>
              <a:rPr lang="zh-CN" altLang="en-US" sz="2000" b="1">
                <a:latin typeface="微软雅黑" panose="020B0503020204020204" pitchFamily="34" charset="-122"/>
                <a:ea typeface="微软雅黑" panose="020B0503020204020204" pitchFamily="34" charset="-122"/>
                <a:sym typeface="+mn-ea"/>
              </a:rPr>
              <a:t>供应链管理的技术与方法</a:t>
            </a:r>
            <a:endParaRPr lang="zh-CN" altLang="en-US" sz="2000" b="1" dirty="0">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41744680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166942"/>
          <p:cNvSpPr txBox="1">
            <a:spLocks noChangeArrowheads="1"/>
          </p:cNvSpPr>
          <p:nvPr/>
        </p:nvSpPr>
        <p:spPr bwMode="auto">
          <a:xfrm>
            <a:off x="2922673" y="4083844"/>
            <a:ext cx="33233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a:solidFill>
                  <a:srgbClr val="FF0000"/>
                </a:solidFill>
                <a:latin typeface="楷体_GB2312" pitchFamily="49" charset="-122"/>
                <a:ea typeface="楷体_GB2312" pitchFamily="49" charset="-122"/>
              </a:rPr>
              <a:t>图</a:t>
            </a:r>
            <a:r>
              <a:rPr lang="en-US" altLang="zh-CN">
                <a:solidFill>
                  <a:srgbClr val="FF0000"/>
                </a:solidFill>
                <a:latin typeface="楷体_GB2312" pitchFamily="49" charset="-122"/>
                <a:ea typeface="楷体_GB2312" pitchFamily="49" charset="-122"/>
              </a:rPr>
              <a:t>1</a:t>
            </a:r>
            <a:r>
              <a:rPr lang="zh-CN" altLang="en-US">
                <a:solidFill>
                  <a:srgbClr val="FF0000"/>
                </a:solidFill>
                <a:latin typeface="楷体_GB2312" pitchFamily="49" charset="-122"/>
                <a:ea typeface="楷体_GB2312" pitchFamily="49" charset="-122"/>
              </a:rPr>
              <a:t>：企业竞争核心的演变过程</a:t>
            </a:r>
          </a:p>
        </p:txBody>
      </p:sp>
      <p:grpSp>
        <p:nvGrpSpPr>
          <p:cNvPr id="8195" name="组合 166945"/>
          <p:cNvGrpSpPr>
            <a:grpSpLocks/>
          </p:cNvGrpSpPr>
          <p:nvPr/>
        </p:nvGrpSpPr>
        <p:grpSpPr bwMode="auto">
          <a:xfrm>
            <a:off x="1041796" y="1006079"/>
            <a:ext cx="6959204" cy="2917031"/>
            <a:chOff x="-85" y="845"/>
            <a:chExt cx="5845" cy="2450"/>
          </a:xfrm>
        </p:grpSpPr>
        <p:sp>
          <p:nvSpPr>
            <p:cNvPr id="8196" name="立方体 166916"/>
            <p:cNvSpPr>
              <a:spLocks noChangeArrowheads="1"/>
            </p:cNvSpPr>
            <p:nvPr/>
          </p:nvSpPr>
          <p:spPr bwMode="auto">
            <a:xfrm>
              <a:off x="513" y="2025"/>
              <a:ext cx="493" cy="499"/>
            </a:xfrm>
            <a:prstGeom prst="cube">
              <a:avLst>
                <a:gd name="adj" fmla="val 25000"/>
              </a:avLst>
            </a:prstGeom>
            <a:gradFill rotWithShape="1">
              <a:gsLst>
                <a:gs pos="0">
                  <a:schemeClr val="accent1"/>
                </a:gs>
                <a:gs pos="50000">
                  <a:schemeClr val="bg2"/>
                </a:gs>
                <a:gs pos="100000">
                  <a:schemeClr val="accent1"/>
                </a:gs>
              </a:gsLst>
              <a:lin ang="5400000" scaled="1"/>
            </a:grad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197" name="立方体 166918"/>
            <p:cNvSpPr>
              <a:spLocks noChangeArrowheads="1"/>
            </p:cNvSpPr>
            <p:nvPr/>
          </p:nvSpPr>
          <p:spPr bwMode="auto">
            <a:xfrm>
              <a:off x="1499" y="1753"/>
              <a:ext cx="493" cy="771"/>
            </a:xfrm>
            <a:prstGeom prst="cube">
              <a:avLst>
                <a:gd name="adj" fmla="val 25000"/>
              </a:avLst>
            </a:prstGeom>
            <a:gradFill rotWithShape="1">
              <a:gsLst>
                <a:gs pos="0">
                  <a:schemeClr val="accent1"/>
                </a:gs>
                <a:gs pos="50000">
                  <a:schemeClr val="bg2"/>
                </a:gs>
                <a:gs pos="100000">
                  <a:schemeClr val="accent1"/>
                </a:gs>
              </a:gsLst>
              <a:lin ang="5400000" scaled="1"/>
            </a:grad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198" name="立方体 166919"/>
            <p:cNvSpPr>
              <a:spLocks noChangeArrowheads="1"/>
            </p:cNvSpPr>
            <p:nvPr/>
          </p:nvSpPr>
          <p:spPr bwMode="auto">
            <a:xfrm>
              <a:off x="2574" y="1344"/>
              <a:ext cx="494" cy="1180"/>
            </a:xfrm>
            <a:prstGeom prst="cube">
              <a:avLst>
                <a:gd name="adj" fmla="val 25000"/>
              </a:avLst>
            </a:prstGeom>
            <a:gradFill rotWithShape="1">
              <a:gsLst>
                <a:gs pos="0">
                  <a:schemeClr val="accent1"/>
                </a:gs>
                <a:gs pos="50000">
                  <a:schemeClr val="bg2"/>
                </a:gs>
                <a:gs pos="100000">
                  <a:schemeClr val="accent1"/>
                </a:gs>
              </a:gsLst>
              <a:lin ang="5400000" scaled="1"/>
            </a:grad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199" name="立方体 166920"/>
            <p:cNvSpPr>
              <a:spLocks noChangeArrowheads="1"/>
            </p:cNvSpPr>
            <p:nvPr/>
          </p:nvSpPr>
          <p:spPr bwMode="auto">
            <a:xfrm>
              <a:off x="3651" y="845"/>
              <a:ext cx="493" cy="1679"/>
            </a:xfrm>
            <a:prstGeom prst="cube">
              <a:avLst>
                <a:gd name="adj" fmla="val 25000"/>
              </a:avLst>
            </a:prstGeom>
            <a:gradFill rotWithShape="1">
              <a:gsLst>
                <a:gs pos="0">
                  <a:schemeClr val="accent1"/>
                </a:gs>
                <a:gs pos="50000">
                  <a:schemeClr val="bg2"/>
                </a:gs>
                <a:gs pos="100000">
                  <a:schemeClr val="accent1"/>
                </a:gs>
              </a:gsLst>
              <a:lin ang="5400000" scaled="1"/>
            </a:grad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0" name="下箭头 166921"/>
            <p:cNvSpPr>
              <a:spLocks noChangeArrowheads="1"/>
            </p:cNvSpPr>
            <p:nvPr/>
          </p:nvSpPr>
          <p:spPr bwMode="auto">
            <a:xfrm>
              <a:off x="1050" y="1254"/>
              <a:ext cx="225" cy="1724"/>
            </a:xfrm>
            <a:prstGeom prst="downArrow">
              <a:avLst>
                <a:gd name="adj1" fmla="val 50000"/>
                <a:gd name="adj2" fmla="val 191485"/>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1" name="上箭头 166922"/>
            <p:cNvSpPr>
              <a:spLocks noChangeArrowheads="1"/>
            </p:cNvSpPr>
            <p:nvPr/>
          </p:nvSpPr>
          <p:spPr bwMode="auto">
            <a:xfrm>
              <a:off x="3113" y="1208"/>
              <a:ext cx="224" cy="1724"/>
            </a:xfrm>
            <a:prstGeom prst="upArrow">
              <a:avLst>
                <a:gd name="adj1" fmla="val 50000"/>
                <a:gd name="adj2" fmla="val 192339"/>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2" name="上箭头 166923"/>
            <p:cNvSpPr>
              <a:spLocks noChangeArrowheads="1"/>
            </p:cNvSpPr>
            <p:nvPr/>
          </p:nvSpPr>
          <p:spPr bwMode="auto">
            <a:xfrm>
              <a:off x="2037" y="1208"/>
              <a:ext cx="224" cy="1724"/>
            </a:xfrm>
            <a:prstGeom prst="upArrow">
              <a:avLst>
                <a:gd name="adj1" fmla="val 50000"/>
                <a:gd name="adj2" fmla="val 192339"/>
              </a:avLst>
            </a:prstGeom>
            <a:noFill/>
            <a:ln w="254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3" name="下弧形箭头 166924" descr="绿色大理石"/>
            <p:cNvSpPr>
              <a:spLocks noChangeArrowheads="1"/>
            </p:cNvSpPr>
            <p:nvPr/>
          </p:nvSpPr>
          <p:spPr bwMode="auto">
            <a:xfrm>
              <a:off x="1185" y="3023"/>
              <a:ext cx="942" cy="272"/>
            </a:xfrm>
            <a:prstGeom prst="curvedUpArrow">
              <a:avLst>
                <a:gd name="adj1" fmla="val 86068"/>
                <a:gd name="adj2" fmla="val 138529"/>
                <a:gd name="adj3" fmla="val 33324"/>
              </a:avLst>
            </a:prstGeom>
            <a:blipFill dpi="0" rotWithShape="1">
              <a:blip r:embed="rId2"/>
              <a:srcRect/>
              <a:tile tx="0" ty="0" sx="100000" sy="100000" flip="none" algn="tl"/>
            </a:blip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4" name="下弧形箭头 166925" descr="绿色大理石"/>
            <p:cNvSpPr>
              <a:spLocks noChangeArrowheads="1"/>
            </p:cNvSpPr>
            <p:nvPr/>
          </p:nvSpPr>
          <p:spPr bwMode="auto">
            <a:xfrm>
              <a:off x="2217" y="3023"/>
              <a:ext cx="1030" cy="272"/>
            </a:xfrm>
            <a:prstGeom prst="curvedUpArrow">
              <a:avLst>
                <a:gd name="adj1" fmla="val 94108"/>
                <a:gd name="adj2" fmla="val 151471"/>
                <a:gd name="adj3" fmla="val 33324"/>
              </a:avLst>
            </a:prstGeom>
            <a:blipFill dpi="0" rotWithShape="1">
              <a:blip r:embed="rId2"/>
              <a:srcRect/>
              <a:tile tx="0" ty="0" sx="100000" sy="100000" flip="none" algn="tl"/>
            </a:blip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5" name="下弧形箭头 166929" descr="绿色大理石"/>
            <p:cNvSpPr>
              <a:spLocks noChangeArrowheads="1"/>
            </p:cNvSpPr>
            <p:nvPr/>
          </p:nvSpPr>
          <p:spPr bwMode="auto">
            <a:xfrm>
              <a:off x="3292" y="3023"/>
              <a:ext cx="1031" cy="272"/>
            </a:xfrm>
            <a:prstGeom prst="curvedUpArrow">
              <a:avLst>
                <a:gd name="adj1" fmla="val 94199"/>
                <a:gd name="adj2" fmla="val 151618"/>
                <a:gd name="adj3" fmla="val 33324"/>
              </a:avLst>
            </a:prstGeom>
            <a:blipFill dpi="0" rotWithShape="1">
              <a:blip r:embed="rId2"/>
              <a:srcRect/>
              <a:tile tx="0" ty="0" sx="100000" sy="100000" flip="none" algn="tl"/>
            </a:blip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06" name="文本框 166930"/>
            <p:cNvSpPr txBox="1">
              <a:spLocks noChangeArrowheads="1"/>
            </p:cNvSpPr>
            <p:nvPr/>
          </p:nvSpPr>
          <p:spPr bwMode="auto">
            <a:xfrm>
              <a:off x="1153" y="1299"/>
              <a:ext cx="301"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降</a:t>
              </a:r>
            </a:p>
            <a:p>
              <a:pPr algn="r"/>
              <a:endParaRPr lang="zh-CN" altLang="en-US" sz="1350">
                <a:ea typeface="宋体" panose="02010600030101010101" pitchFamily="2" charset="-122"/>
              </a:endParaRPr>
            </a:p>
            <a:p>
              <a:pPr algn="r"/>
              <a:r>
                <a:rPr lang="zh-CN" altLang="en-US" sz="1350">
                  <a:ea typeface="宋体" panose="02010600030101010101" pitchFamily="2" charset="-122"/>
                </a:rPr>
                <a:t>低</a:t>
              </a:r>
            </a:p>
            <a:p>
              <a:pPr algn="r"/>
              <a:endParaRPr lang="zh-CN" altLang="en-US" sz="1350">
                <a:ea typeface="宋体" panose="02010600030101010101" pitchFamily="2" charset="-122"/>
              </a:endParaRPr>
            </a:p>
            <a:p>
              <a:pPr algn="r"/>
              <a:r>
                <a:rPr lang="zh-CN" altLang="en-US" sz="1350">
                  <a:ea typeface="宋体" panose="02010600030101010101" pitchFamily="2" charset="-122"/>
                </a:rPr>
                <a:t>成</a:t>
              </a:r>
            </a:p>
            <a:p>
              <a:pPr algn="r"/>
              <a:endParaRPr lang="zh-CN" altLang="en-US" sz="1350">
                <a:ea typeface="宋体" panose="02010600030101010101" pitchFamily="2" charset="-122"/>
              </a:endParaRPr>
            </a:p>
            <a:p>
              <a:pPr algn="r"/>
              <a:r>
                <a:rPr lang="zh-CN" altLang="en-US" sz="1350">
                  <a:ea typeface="宋体" panose="02010600030101010101" pitchFamily="2" charset="-122"/>
                </a:rPr>
                <a:t>本</a:t>
              </a:r>
            </a:p>
          </p:txBody>
        </p:sp>
        <p:sp>
          <p:nvSpPr>
            <p:cNvPr id="8207" name="文本框 166931"/>
            <p:cNvSpPr txBox="1">
              <a:spLocks noChangeArrowheads="1"/>
            </p:cNvSpPr>
            <p:nvPr/>
          </p:nvSpPr>
          <p:spPr bwMode="auto">
            <a:xfrm>
              <a:off x="2127" y="1299"/>
              <a:ext cx="301"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提</a:t>
              </a:r>
            </a:p>
            <a:p>
              <a:pPr algn="r"/>
              <a:endParaRPr lang="zh-CN" altLang="en-US" sz="1350">
                <a:ea typeface="宋体" panose="02010600030101010101" pitchFamily="2" charset="-122"/>
              </a:endParaRPr>
            </a:p>
            <a:p>
              <a:pPr algn="r"/>
              <a:r>
                <a:rPr lang="zh-CN" altLang="en-US" sz="1350">
                  <a:ea typeface="宋体" panose="02010600030101010101" pitchFamily="2" charset="-122"/>
                </a:rPr>
                <a:t>高</a:t>
              </a:r>
            </a:p>
            <a:p>
              <a:pPr algn="r"/>
              <a:endParaRPr lang="zh-CN" altLang="en-US" sz="1350">
                <a:ea typeface="宋体" panose="02010600030101010101" pitchFamily="2" charset="-122"/>
              </a:endParaRPr>
            </a:p>
            <a:p>
              <a:pPr algn="r"/>
              <a:r>
                <a:rPr lang="zh-CN" altLang="en-US" sz="1350">
                  <a:ea typeface="宋体" panose="02010600030101010101" pitchFamily="2" charset="-122"/>
                </a:rPr>
                <a:t>质</a:t>
              </a:r>
            </a:p>
            <a:p>
              <a:pPr algn="r"/>
              <a:endParaRPr lang="zh-CN" altLang="en-US" sz="1350">
                <a:ea typeface="宋体" panose="02010600030101010101" pitchFamily="2" charset="-122"/>
              </a:endParaRPr>
            </a:p>
            <a:p>
              <a:pPr algn="r"/>
              <a:r>
                <a:rPr lang="zh-CN" altLang="en-US" sz="1350">
                  <a:ea typeface="宋体" panose="02010600030101010101" pitchFamily="2" charset="-122"/>
                </a:rPr>
                <a:t>量</a:t>
              </a:r>
            </a:p>
          </p:txBody>
        </p:sp>
        <p:sp>
          <p:nvSpPr>
            <p:cNvPr id="8208" name="文本框 166932"/>
            <p:cNvSpPr txBox="1">
              <a:spLocks noChangeArrowheads="1"/>
            </p:cNvSpPr>
            <p:nvPr/>
          </p:nvSpPr>
          <p:spPr bwMode="auto">
            <a:xfrm>
              <a:off x="3248" y="1299"/>
              <a:ext cx="301"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售</a:t>
              </a:r>
            </a:p>
            <a:p>
              <a:pPr algn="r"/>
              <a:endParaRPr lang="zh-CN" altLang="en-US" sz="1350">
                <a:ea typeface="宋体" panose="02010600030101010101" pitchFamily="2" charset="-122"/>
              </a:endParaRPr>
            </a:p>
            <a:p>
              <a:pPr algn="r"/>
              <a:r>
                <a:rPr lang="zh-CN" altLang="en-US" sz="1350">
                  <a:ea typeface="宋体" panose="02010600030101010101" pitchFamily="2" charset="-122"/>
                </a:rPr>
                <a:t>后</a:t>
              </a:r>
            </a:p>
            <a:p>
              <a:pPr algn="r"/>
              <a:endParaRPr lang="zh-CN" altLang="en-US" sz="1350">
                <a:ea typeface="宋体" panose="02010600030101010101" pitchFamily="2" charset="-122"/>
              </a:endParaRPr>
            </a:p>
            <a:p>
              <a:pPr algn="r"/>
              <a:r>
                <a:rPr lang="zh-CN" altLang="en-US" sz="1350">
                  <a:ea typeface="宋体" panose="02010600030101010101" pitchFamily="2" charset="-122"/>
                </a:rPr>
                <a:t>服</a:t>
              </a:r>
            </a:p>
            <a:p>
              <a:pPr algn="r"/>
              <a:endParaRPr lang="zh-CN" altLang="en-US" sz="1350">
                <a:ea typeface="宋体" panose="02010600030101010101" pitchFamily="2" charset="-122"/>
              </a:endParaRPr>
            </a:p>
            <a:p>
              <a:pPr algn="r"/>
              <a:r>
                <a:rPr lang="zh-CN" altLang="en-US" sz="1350">
                  <a:ea typeface="宋体" panose="02010600030101010101" pitchFamily="2" charset="-122"/>
                </a:rPr>
                <a:t>务</a:t>
              </a:r>
            </a:p>
          </p:txBody>
        </p:sp>
        <p:sp>
          <p:nvSpPr>
            <p:cNvPr id="8209" name="文本框 166933"/>
            <p:cNvSpPr txBox="1">
              <a:spLocks noChangeArrowheads="1"/>
            </p:cNvSpPr>
            <p:nvPr/>
          </p:nvSpPr>
          <p:spPr bwMode="auto">
            <a:xfrm>
              <a:off x="-85" y="2569"/>
              <a:ext cx="106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20</a:t>
              </a:r>
              <a:r>
                <a:rPr lang="zh-CN" altLang="en-US" sz="1350">
                  <a:ea typeface="宋体" panose="02010600030101010101" pitchFamily="2" charset="-122"/>
                </a:rPr>
                <a:t>世纪</a:t>
              </a:r>
              <a:r>
                <a:rPr lang="en-US" altLang="zh-CN" sz="1350">
                  <a:ea typeface="宋体" panose="02010600030101010101" pitchFamily="2" charset="-122"/>
                </a:rPr>
                <a:t>70</a:t>
              </a:r>
              <a:r>
                <a:rPr lang="zh-CN" altLang="en-US" sz="1350">
                  <a:ea typeface="宋体" panose="02010600030101010101" pitchFamily="2" charset="-122"/>
                </a:rPr>
                <a:t>年代</a:t>
              </a:r>
            </a:p>
          </p:txBody>
        </p:sp>
        <p:sp>
          <p:nvSpPr>
            <p:cNvPr id="8210" name="文本框 166934"/>
            <p:cNvSpPr txBox="1">
              <a:spLocks noChangeArrowheads="1"/>
            </p:cNvSpPr>
            <p:nvPr/>
          </p:nvSpPr>
          <p:spPr bwMode="auto">
            <a:xfrm>
              <a:off x="1359" y="2569"/>
              <a:ext cx="6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80</a:t>
              </a:r>
              <a:r>
                <a:rPr lang="zh-CN" altLang="en-US" sz="1350">
                  <a:ea typeface="宋体" panose="02010600030101010101" pitchFamily="2" charset="-122"/>
                </a:rPr>
                <a:t>年代</a:t>
              </a:r>
            </a:p>
          </p:txBody>
        </p:sp>
        <p:sp>
          <p:nvSpPr>
            <p:cNvPr id="8211" name="文本框 166935"/>
            <p:cNvSpPr txBox="1">
              <a:spLocks noChangeArrowheads="1"/>
            </p:cNvSpPr>
            <p:nvPr/>
          </p:nvSpPr>
          <p:spPr bwMode="auto">
            <a:xfrm>
              <a:off x="2480" y="2569"/>
              <a:ext cx="6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90</a:t>
              </a:r>
              <a:r>
                <a:rPr lang="zh-CN" altLang="en-US" sz="1350">
                  <a:ea typeface="宋体" panose="02010600030101010101" pitchFamily="2" charset="-122"/>
                </a:rPr>
                <a:t>年代</a:t>
              </a:r>
            </a:p>
          </p:txBody>
        </p:sp>
        <p:sp>
          <p:nvSpPr>
            <p:cNvPr id="8212" name="文本框 166936"/>
            <p:cNvSpPr txBox="1">
              <a:spLocks noChangeArrowheads="1"/>
            </p:cNvSpPr>
            <p:nvPr/>
          </p:nvSpPr>
          <p:spPr bwMode="auto">
            <a:xfrm>
              <a:off x="3511" y="2569"/>
              <a:ext cx="6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21</a:t>
              </a:r>
              <a:r>
                <a:rPr lang="zh-CN" altLang="en-US" sz="1350">
                  <a:ea typeface="宋体" panose="02010600030101010101" pitchFamily="2" charset="-122"/>
                </a:rPr>
                <a:t>世纪</a:t>
              </a:r>
            </a:p>
          </p:txBody>
        </p:sp>
        <p:sp>
          <p:nvSpPr>
            <p:cNvPr id="8213" name="下弧形箭头 166938" descr="绿色大理石"/>
            <p:cNvSpPr>
              <a:spLocks noChangeArrowheads="1"/>
            </p:cNvSpPr>
            <p:nvPr/>
          </p:nvSpPr>
          <p:spPr bwMode="auto">
            <a:xfrm rot="-1328130">
              <a:off x="4144" y="2161"/>
              <a:ext cx="1616" cy="807"/>
            </a:xfrm>
            <a:prstGeom prst="curvedUpArrow">
              <a:avLst>
                <a:gd name="adj1" fmla="val 40309"/>
                <a:gd name="adj2" fmla="val 80099"/>
                <a:gd name="adj3" fmla="val 33324"/>
              </a:avLst>
            </a:prstGeom>
            <a:blipFill dpi="0" rotWithShape="1">
              <a:blip r:embed="rId2"/>
              <a:srcRect/>
              <a:tile tx="0" ty="0" sx="100000" sy="100000" flip="none" algn="tl"/>
            </a:blip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8214" name="文本框 166939"/>
            <p:cNvSpPr txBox="1">
              <a:spLocks noChangeArrowheads="1"/>
            </p:cNvSpPr>
            <p:nvPr/>
          </p:nvSpPr>
          <p:spPr bwMode="auto">
            <a:xfrm rot="2693345">
              <a:off x="4023" y="2600"/>
              <a:ext cx="85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solidFill>
                    <a:schemeClr val="bg1"/>
                  </a:solidFill>
                  <a:ea typeface="宋体" panose="02010600030101010101" pitchFamily="2" charset="-122"/>
                </a:rPr>
                <a:t>快 速 反 应</a:t>
              </a:r>
            </a:p>
          </p:txBody>
        </p:sp>
        <p:sp>
          <p:nvSpPr>
            <p:cNvPr id="8215" name="矩形 166940"/>
            <p:cNvSpPr>
              <a:spLocks noChangeArrowheads="1"/>
            </p:cNvSpPr>
            <p:nvPr/>
          </p:nvSpPr>
          <p:spPr bwMode="auto">
            <a:xfrm>
              <a:off x="4060" y="1207"/>
              <a:ext cx="1700" cy="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eaLnBrk="0" hangingPunct="0"/>
              <a:r>
                <a:rPr lang="zh-CN" altLang="en-US" sz="4575" b="0">
                  <a:latin typeface="Times New Roman" panose="02020603050405020304" pitchFamily="18" charset="0"/>
                  <a:ea typeface="宋体" panose="02010600030101010101" pitchFamily="2" charset="-122"/>
                  <a:sym typeface="Webdings" panose="05030102010509060703" pitchFamily="18" charset="2"/>
                </a:rPr>
                <a:t></a:t>
              </a:r>
              <a:endParaRPr lang="zh-CN" altLang="en-US" sz="4575" b="0">
                <a:latin typeface="Times New Roman" panose="02020603050405020304" pitchFamily="18" charset="0"/>
                <a:ea typeface="宋体" panose="02010600030101010101" pitchFamily="2" charset="-122"/>
              </a:endParaRPr>
            </a:p>
            <a:p>
              <a:pPr algn="ctr" eaLnBrk="0" hangingPunct="0"/>
              <a:endParaRPr lang="zh-CN" altLang="en-US" sz="1500">
                <a:latin typeface="Times New Roman" panose="02020603050405020304" pitchFamily="18" charset="0"/>
                <a:ea typeface="宋体" panose="02010600030101010101" pitchFamily="2" charset="-122"/>
              </a:endParaRPr>
            </a:p>
          </p:txBody>
        </p:sp>
        <p:sp>
          <p:nvSpPr>
            <p:cNvPr id="8216" name="文本框 166943"/>
            <p:cNvSpPr txBox="1">
              <a:spLocks noChangeArrowheads="1"/>
            </p:cNvSpPr>
            <p:nvPr/>
          </p:nvSpPr>
          <p:spPr bwMode="auto">
            <a:xfrm>
              <a:off x="4561" y="1797"/>
              <a:ext cx="59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350">
                  <a:ea typeface="宋体" panose="02010600030101010101" pitchFamily="2" charset="-122"/>
                </a:rPr>
                <a:t>消费者</a:t>
              </a:r>
            </a:p>
          </p:txBody>
        </p:sp>
      </p:grpSp>
    </p:spTree>
    <p:extLst>
      <p:ext uri="{BB962C8B-B14F-4D97-AF65-F5344CB8AC3E}">
        <p14:creationId xmlns:p14="http://schemas.microsoft.com/office/powerpoint/2010/main" val="3106940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269382"/>
          <p:cNvGrpSpPr>
            <a:grpSpLocks/>
          </p:cNvGrpSpPr>
          <p:nvPr/>
        </p:nvGrpSpPr>
        <p:grpSpPr bwMode="auto">
          <a:xfrm>
            <a:off x="1872853" y="492919"/>
            <a:ext cx="5128021" cy="3751660"/>
            <a:chOff x="432" y="641"/>
            <a:chExt cx="4307" cy="3151"/>
          </a:xfrm>
        </p:grpSpPr>
        <p:grpSp>
          <p:nvGrpSpPr>
            <p:cNvPr id="9219" name="组合 269380"/>
            <p:cNvGrpSpPr>
              <a:grpSpLocks/>
            </p:cNvGrpSpPr>
            <p:nvPr/>
          </p:nvGrpSpPr>
          <p:grpSpPr bwMode="auto">
            <a:xfrm>
              <a:off x="432" y="641"/>
              <a:ext cx="1609" cy="3151"/>
              <a:chOff x="432" y="641"/>
              <a:chExt cx="1609" cy="3151"/>
            </a:xfrm>
          </p:grpSpPr>
          <p:sp>
            <p:nvSpPr>
              <p:cNvPr id="9220" name="文本框 269335"/>
              <p:cNvSpPr txBox="1">
                <a:spLocks noChangeArrowheads="1"/>
              </p:cNvSpPr>
              <p:nvPr/>
            </p:nvSpPr>
            <p:spPr bwMode="auto">
              <a:xfrm>
                <a:off x="432" y="3521"/>
                <a:ext cx="1609"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500">
                    <a:latin typeface="宋体" panose="02010600030101010101" pitchFamily="2" charset="-122"/>
                    <a:ea typeface="宋体" panose="02010600030101010101" pitchFamily="2" charset="-122"/>
                  </a:rPr>
                  <a:t>单个企业之间的竞争</a:t>
                </a:r>
              </a:p>
            </p:txBody>
          </p:sp>
          <p:sp>
            <p:nvSpPr>
              <p:cNvPr id="9221" name="椭圆 269336"/>
              <p:cNvSpPr>
                <a:spLocks noChangeArrowheads="1"/>
              </p:cNvSpPr>
              <p:nvPr/>
            </p:nvSpPr>
            <p:spPr bwMode="auto">
              <a:xfrm>
                <a:off x="612" y="102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A</a:t>
                </a:r>
              </a:p>
            </p:txBody>
          </p:sp>
          <p:sp>
            <p:nvSpPr>
              <p:cNvPr id="9222" name="椭圆 269337"/>
              <p:cNvSpPr>
                <a:spLocks noChangeArrowheads="1"/>
              </p:cNvSpPr>
              <p:nvPr/>
            </p:nvSpPr>
            <p:spPr bwMode="auto">
              <a:xfrm>
                <a:off x="612" y="161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B</a:t>
                </a:r>
              </a:p>
            </p:txBody>
          </p:sp>
          <p:sp>
            <p:nvSpPr>
              <p:cNvPr id="9223" name="椭圆 269338"/>
              <p:cNvSpPr>
                <a:spLocks noChangeArrowheads="1"/>
              </p:cNvSpPr>
              <p:nvPr/>
            </p:nvSpPr>
            <p:spPr bwMode="auto">
              <a:xfrm>
                <a:off x="612" y="2205"/>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C</a:t>
                </a:r>
              </a:p>
            </p:txBody>
          </p:sp>
          <p:sp>
            <p:nvSpPr>
              <p:cNvPr id="9224" name="椭圆 269339"/>
              <p:cNvSpPr>
                <a:spLocks noChangeArrowheads="1"/>
              </p:cNvSpPr>
              <p:nvPr/>
            </p:nvSpPr>
            <p:spPr bwMode="auto">
              <a:xfrm>
                <a:off x="612" y="2750"/>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D</a:t>
                </a:r>
              </a:p>
            </p:txBody>
          </p:sp>
          <p:sp>
            <p:nvSpPr>
              <p:cNvPr id="9225" name="椭圆 269340"/>
              <p:cNvSpPr>
                <a:spLocks noChangeArrowheads="1"/>
              </p:cNvSpPr>
              <p:nvPr/>
            </p:nvSpPr>
            <p:spPr bwMode="auto">
              <a:xfrm>
                <a:off x="1428" y="102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A’</a:t>
                </a:r>
              </a:p>
            </p:txBody>
          </p:sp>
          <p:sp>
            <p:nvSpPr>
              <p:cNvPr id="9226" name="椭圆 269341"/>
              <p:cNvSpPr>
                <a:spLocks noChangeArrowheads="1"/>
              </p:cNvSpPr>
              <p:nvPr/>
            </p:nvSpPr>
            <p:spPr bwMode="auto">
              <a:xfrm>
                <a:off x="1428" y="161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B’</a:t>
                </a:r>
              </a:p>
            </p:txBody>
          </p:sp>
          <p:sp>
            <p:nvSpPr>
              <p:cNvPr id="9227" name="椭圆 269342"/>
              <p:cNvSpPr>
                <a:spLocks noChangeArrowheads="1"/>
              </p:cNvSpPr>
              <p:nvPr/>
            </p:nvSpPr>
            <p:spPr bwMode="auto">
              <a:xfrm>
                <a:off x="1428" y="2205"/>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C’</a:t>
                </a:r>
              </a:p>
            </p:txBody>
          </p:sp>
          <p:sp>
            <p:nvSpPr>
              <p:cNvPr id="9228" name="椭圆 269343"/>
              <p:cNvSpPr>
                <a:spLocks noChangeArrowheads="1"/>
              </p:cNvSpPr>
              <p:nvPr/>
            </p:nvSpPr>
            <p:spPr bwMode="auto">
              <a:xfrm>
                <a:off x="1428" y="2750"/>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D’</a:t>
                </a:r>
              </a:p>
            </p:txBody>
          </p:sp>
          <p:sp>
            <p:nvSpPr>
              <p:cNvPr id="9229" name="直接连接符 269345"/>
              <p:cNvSpPr>
                <a:spLocks noChangeShapeType="1"/>
              </p:cNvSpPr>
              <p:nvPr/>
            </p:nvSpPr>
            <p:spPr bwMode="auto">
              <a:xfrm>
                <a:off x="1020" y="1207"/>
                <a:ext cx="409"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30" name="直接连接符 269346"/>
              <p:cNvSpPr>
                <a:spLocks noChangeShapeType="1"/>
              </p:cNvSpPr>
              <p:nvPr/>
            </p:nvSpPr>
            <p:spPr bwMode="auto">
              <a:xfrm flipV="1">
                <a:off x="1020" y="2478"/>
                <a:ext cx="409" cy="408"/>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31" name="直接连接符 269347"/>
              <p:cNvSpPr>
                <a:spLocks noChangeShapeType="1"/>
              </p:cNvSpPr>
              <p:nvPr/>
            </p:nvSpPr>
            <p:spPr bwMode="auto">
              <a:xfrm>
                <a:off x="1020" y="1842"/>
                <a:ext cx="409"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32" name="直接连接符 269348"/>
              <p:cNvSpPr>
                <a:spLocks noChangeShapeType="1"/>
              </p:cNvSpPr>
              <p:nvPr/>
            </p:nvSpPr>
            <p:spPr bwMode="auto">
              <a:xfrm>
                <a:off x="975" y="1389"/>
                <a:ext cx="454" cy="1497"/>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33" name="直接连接符 269350"/>
              <p:cNvSpPr>
                <a:spLocks noChangeShapeType="1"/>
              </p:cNvSpPr>
              <p:nvPr/>
            </p:nvSpPr>
            <p:spPr bwMode="auto">
              <a:xfrm>
                <a:off x="930" y="1979"/>
                <a:ext cx="544" cy="317"/>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34" name="直接连接符 269351"/>
              <p:cNvSpPr>
                <a:spLocks noChangeShapeType="1"/>
              </p:cNvSpPr>
              <p:nvPr/>
            </p:nvSpPr>
            <p:spPr bwMode="auto">
              <a:xfrm flipV="1">
                <a:off x="975" y="1389"/>
                <a:ext cx="499" cy="862"/>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35" name="文本框 269353"/>
              <p:cNvSpPr txBox="1">
                <a:spLocks noChangeArrowheads="1"/>
              </p:cNvSpPr>
              <p:nvPr/>
            </p:nvSpPr>
            <p:spPr bwMode="auto">
              <a:xfrm>
                <a:off x="662" y="641"/>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36" name="文本框 269354"/>
              <p:cNvSpPr txBox="1">
                <a:spLocks noChangeArrowheads="1"/>
              </p:cNvSpPr>
              <p:nvPr/>
            </p:nvSpPr>
            <p:spPr bwMode="auto">
              <a:xfrm>
                <a:off x="1433" y="641"/>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37" name="文本框 269355"/>
              <p:cNvSpPr txBox="1">
                <a:spLocks noChangeArrowheads="1"/>
              </p:cNvSpPr>
              <p:nvPr/>
            </p:nvSpPr>
            <p:spPr bwMode="auto">
              <a:xfrm>
                <a:off x="1478" y="3136"/>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38" name="文本框 269356"/>
              <p:cNvSpPr txBox="1">
                <a:spLocks noChangeArrowheads="1"/>
              </p:cNvSpPr>
              <p:nvPr/>
            </p:nvSpPr>
            <p:spPr bwMode="auto">
              <a:xfrm>
                <a:off x="707" y="3136"/>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grpSp>
        <p:grpSp>
          <p:nvGrpSpPr>
            <p:cNvPr id="9239" name="组合 269381"/>
            <p:cNvGrpSpPr>
              <a:grpSpLocks/>
            </p:cNvGrpSpPr>
            <p:nvPr/>
          </p:nvGrpSpPr>
          <p:grpSpPr bwMode="auto">
            <a:xfrm>
              <a:off x="2925" y="641"/>
              <a:ext cx="1814" cy="3105"/>
              <a:chOff x="2925" y="641"/>
              <a:chExt cx="1814" cy="3105"/>
            </a:xfrm>
          </p:grpSpPr>
          <p:sp>
            <p:nvSpPr>
              <p:cNvPr id="9240" name="椭圆 269357"/>
              <p:cNvSpPr>
                <a:spLocks noChangeArrowheads="1"/>
              </p:cNvSpPr>
              <p:nvPr/>
            </p:nvSpPr>
            <p:spPr bwMode="auto">
              <a:xfrm>
                <a:off x="3061" y="102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A</a:t>
                </a:r>
              </a:p>
            </p:txBody>
          </p:sp>
          <p:sp>
            <p:nvSpPr>
              <p:cNvPr id="9241" name="椭圆 269358"/>
              <p:cNvSpPr>
                <a:spLocks noChangeArrowheads="1"/>
              </p:cNvSpPr>
              <p:nvPr/>
            </p:nvSpPr>
            <p:spPr bwMode="auto">
              <a:xfrm>
                <a:off x="3061" y="161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B</a:t>
                </a:r>
              </a:p>
            </p:txBody>
          </p:sp>
          <p:sp>
            <p:nvSpPr>
              <p:cNvPr id="9242" name="椭圆 269359"/>
              <p:cNvSpPr>
                <a:spLocks noChangeArrowheads="1"/>
              </p:cNvSpPr>
              <p:nvPr/>
            </p:nvSpPr>
            <p:spPr bwMode="auto">
              <a:xfrm>
                <a:off x="3061" y="2205"/>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C</a:t>
                </a:r>
              </a:p>
            </p:txBody>
          </p:sp>
          <p:sp>
            <p:nvSpPr>
              <p:cNvPr id="9243" name="椭圆 269360"/>
              <p:cNvSpPr>
                <a:spLocks noChangeArrowheads="1"/>
              </p:cNvSpPr>
              <p:nvPr/>
            </p:nvSpPr>
            <p:spPr bwMode="auto">
              <a:xfrm>
                <a:off x="3061" y="2750"/>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D</a:t>
                </a:r>
              </a:p>
            </p:txBody>
          </p:sp>
          <p:sp>
            <p:nvSpPr>
              <p:cNvPr id="9244" name="椭圆 269361"/>
              <p:cNvSpPr>
                <a:spLocks noChangeArrowheads="1"/>
              </p:cNvSpPr>
              <p:nvPr/>
            </p:nvSpPr>
            <p:spPr bwMode="auto">
              <a:xfrm>
                <a:off x="4195" y="102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A’</a:t>
                </a:r>
              </a:p>
            </p:txBody>
          </p:sp>
          <p:sp>
            <p:nvSpPr>
              <p:cNvPr id="9245" name="椭圆 269362"/>
              <p:cNvSpPr>
                <a:spLocks noChangeArrowheads="1"/>
              </p:cNvSpPr>
              <p:nvPr/>
            </p:nvSpPr>
            <p:spPr bwMode="auto">
              <a:xfrm>
                <a:off x="4195" y="1616"/>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B’</a:t>
                </a:r>
              </a:p>
            </p:txBody>
          </p:sp>
          <p:sp>
            <p:nvSpPr>
              <p:cNvPr id="9246" name="椭圆 269363"/>
              <p:cNvSpPr>
                <a:spLocks noChangeArrowheads="1"/>
              </p:cNvSpPr>
              <p:nvPr/>
            </p:nvSpPr>
            <p:spPr bwMode="auto">
              <a:xfrm>
                <a:off x="4195" y="2205"/>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C’</a:t>
                </a:r>
              </a:p>
            </p:txBody>
          </p:sp>
          <p:sp>
            <p:nvSpPr>
              <p:cNvPr id="9247" name="椭圆 269364"/>
              <p:cNvSpPr>
                <a:spLocks noChangeArrowheads="1"/>
              </p:cNvSpPr>
              <p:nvPr/>
            </p:nvSpPr>
            <p:spPr bwMode="auto">
              <a:xfrm>
                <a:off x="4195" y="2750"/>
                <a:ext cx="409" cy="408"/>
              </a:xfrm>
              <a:prstGeom prst="ellipse">
                <a:avLst/>
              </a:prstGeom>
              <a:solidFill>
                <a:schemeClr val="accent1"/>
              </a:solidFill>
              <a:ln w="9525">
                <a:solidFill>
                  <a:schemeClr val="tx1"/>
                </a:solidFill>
                <a:round/>
                <a:headEnd/>
                <a:tailEnd/>
              </a:ln>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r>
                  <a:rPr lang="en-US" altLang="zh-CN" sz="2100">
                    <a:solidFill>
                      <a:schemeClr val="bg1"/>
                    </a:solidFill>
                    <a:ea typeface="宋体" panose="02010600030101010101" pitchFamily="2" charset="-122"/>
                  </a:rPr>
                  <a:t>D’</a:t>
                </a:r>
              </a:p>
            </p:txBody>
          </p:sp>
          <p:sp>
            <p:nvSpPr>
              <p:cNvPr id="9248" name="文本框 269365"/>
              <p:cNvSpPr txBox="1">
                <a:spLocks noChangeArrowheads="1"/>
              </p:cNvSpPr>
              <p:nvPr/>
            </p:nvSpPr>
            <p:spPr bwMode="auto">
              <a:xfrm>
                <a:off x="3140" y="641"/>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49" name="文本框 269366"/>
              <p:cNvSpPr txBox="1">
                <a:spLocks noChangeArrowheads="1"/>
              </p:cNvSpPr>
              <p:nvPr/>
            </p:nvSpPr>
            <p:spPr bwMode="auto">
              <a:xfrm>
                <a:off x="4245" y="641"/>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50" name="文本框 269367"/>
              <p:cNvSpPr txBox="1">
                <a:spLocks noChangeArrowheads="1"/>
              </p:cNvSpPr>
              <p:nvPr/>
            </p:nvSpPr>
            <p:spPr bwMode="auto">
              <a:xfrm>
                <a:off x="3140" y="3107"/>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51" name="文本框 269368"/>
              <p:cNvSpPr txBox="1">
                <a:spLocks noChangeArrowheads="1"/>
              </p:cNvSpPr>
              <p:nvPr/>
            </p:nvSpPr>
            <p:spPr bwMode="auto">
              <a:xfrm>
                <a:off x="4274" y="3136"/>
                <a:ext cx="330"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en-US" altLang="zh-CN" sz="1350">
                    <a:ea typeface="宋体" panose="02010600030101010101" pitchFamily="2" charset="-122"/>
                  </a:rPr>
                  <a:t>……</a:t>
                </a:r>
              </a:p>
            </p:txBody>
          </p:sp>
          <p:sp>
            <p:nvSpPr>
              <p:cNvPr id="9252" name="直接连接符 269369"/>
              <p:cNvSpPr>
                <a:spLocks noChangeShapeType="1"/>
              </p:cNvSpPr>
              <p:nvPr/>
            </p:nvSpPr>
            <p:spPr bwMode="auto">
              <a:xfrm>
                <a:off x="3288" y="1434"/>
                <a:ext cx="0" cy="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9253" name="直接连接符 269370"/>
              <p:cNvSpPr>
                <a:spLocks noChangeShapeType="1"/>
              </p:cNvSpPr>
              <p:nvPr/>
            </p:nvSpPr>
            <p:spPr bwMode="auto">
              <a:xfrm>
                <a:off x="3288" y="2614"/>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9254" name="直接连接符 269371"/>
              <p:cNvSpPr>
                <a:spLocks noChangeShapeType="1"/>
              </p:cNvSpPr>
              <p:nvPr/>
            </p:nvSpPr>
            <p:spPr bwMode="auto">
              <a:xfrm>
                <a:off x="3288" y="2024"/>
                <a:ext cx="0" cy="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9255" name="直接连接符 269372"/>
              <p:cNvSpPr>
                <a:spLocks noChangeShapeType="1"/>
              </p:cNvSpPr>
              <p:nvPr/>
            </p:nvSpPr>
            <p:spPr bwMode="auto">
              <a:xfrm>
                <a:off x="4422" y="1434"/>
                <a:ext cx="0" cy="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9256" name="直接连接符 269373"/>
              <p:cNvSpPr>
                <a:spLocks noChangeShapeType="1"/>
              </p:cNvSpPr>
              <p:nvPr/>
            </p:nvSpPr>
            <p:spPr bwMode="auto">
              <a:xfrm>
                <a:off x="4422" y="2024"/>
                <a:ext cx="0" cy="18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9257" name="直接连接符 269374"/>
              <p:cNvSpPr>
                <a:spLocks noChangeShapeType="1"/>
              </p:cNvSpPr>
              <p:nvPr/>
            </p:nvSpPr>
            <p:spPr bwMode="auto">
              <a:xfrm>
                <a:off x="4422" y="2614"/>
                <a:ext cx="0" cy="13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9258" name="直接连接符 269375"/>
              <p:cNvSpPr>
                <a:spLocks noChangeShapeType="1"/>
              </p:cNvSpPr>
              <p:nvPr/>
            </p:nvSpPr>
            <p:spPr bwMode="auto">
              <a:xfrm>
                <a:off x="3606" y="2205"/>
                <a:ext cx="454" cy="0"/>
              </a:xfrm>
              <a:prstGeom prst="line">
                <a:avLst/>
              </a:prstGeom>
              <a:noFill/>
              <a:ln w="254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259" name="椭圆 269376"/>
              <p:cNvSpPr>
                <a:spLocks noChangeArrowheads="1"/>
              </p:cNvSpPr>
              <p:nvPr/>
            </p:nvSpPr>
            <p:spPr bwMode="auto">
              <a:xfrm>
                <a:off x="2925" y="845"/>
                <a:ext cx="680" cy="2494"/>
              </a:xfrm>
              <a:prstGeom prst="ellipse">
                <a:avLst/>
              </a:prstGeom>
              <a:noFill/>
              <a:ln w="25400">
                <a:solidFill>
                  <a:srgbClr val="8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endParaRPr lang="zh-CN" altLang="en-US" sz="1350">
                  <a:solidFill>
                    <a:srgbClr val="660066"/>
                  </a:solidFill>
                  <a:ea typeface="宋体" panose="02010600030101010101" pitchFamily="2" charset="-122"/>
                </a:endParaRPr>
              </a:p>
            </p:txBody>
          </p:sp>
          <p:sp>
            <p:nvSpPr>
              <p:cNvPr id="9260" name="椭圆 269377"/>
              <p:cNvSpPr>
                <a:spLocks noChangeArrowheads="1"/>
              </p:cNvSpPr>
              <p:nvPr/>
            </p:nvSpPr>
            <p:spPr bwMode="auto">
              <a:xfrm>
                <a:off x="4059" y="845"/>
                <a:ext cx="680" cy="2494"/>
              </a:xfrm>
              <a:prstGeom prst="ellipse">
                <a:avLst/>
              </a:prstGeom>
              <a:noFill/>
              <a:ln w="25400">
                <a:solidFill>
                  <a:srgbClr val="80008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ctr"/>
                <a:endParaRPr lang="zh-CN" altLang="en-US" sz="1350">
                  <a:solidFill>
                    <a:srgbClr val="660066"/>
                  </a:solidFill>
                  <a:ea typeface="宋体" panose="02010600030101010101" pitchFamily="2" charset="-122"/>
                </a:endParaRPr>
              </a:p>
            </p:txBody>
          </p:sp>
          <p:sp>
            <p:nvSpPr>
              <p:cNvPr id="9261" name="文本框 269378"/>
              <p:cNvSpPr txBox="1">
                <a:spLocks noChangeArrowheads="1"/>
              </p:cNvSpPr>
              <p:nvPr/>
            </p:nvSpPr>
            <p:spPr bwMode="auto">
              <a:xfrm>
                <a:off x="3108" y="3475"/>
                <a:ext cx="1448"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sz="1500">
                    <a:latin typeface="宋体" panose="02010600030101010101" pitchFamily="2" charset="-122"/>
                    <a:ea typeface="宋体" panose="02010600030101010101" pitchFamily="2" charset="-122"/>
                  </a:rPr>
                  <a:t>供应链之间的竞争</a:t>
                </a:r>
              </a:p>
            </p:txBody>
          </p:sp>
        </p:grpSp>
        <p:sp>
          <p:nvSpPr>
            <p:cNvPr id="9262" name="右箭头 269379"/>
            <p:cNvSpPr>
              <a:spLocks noChangeArrowheads="1"/>
            </p:cNvSpPr>
            <p:nvPr/>
          </p:nvSpPr>
          <p:spPr bwMode="auto">
            <a:xfrm>
              <a:off x="2018" y="1842"/>
              <a:ext cx="771" cy="545"/>
            </a:xfrm>
            <a:prstGeom prst="rightArrow">
              <a:avLst>
                <a:gd name="adj1" fmla="val 50000"/>
                <a:gd name="adj2" fmla="val 35354"/>
              </a:avLst>
            </a:prstGeom>
            <a:gradFill rotWithShape="1">
              <a:gsLst>
                <a:gs pos="0">
                  <a:srgbClr val="CC3399"/>
                </a:gs>
                <a:gs pos="50000">
                  <a:srgbClr val="CCFF99"/>
                </a:gs>
                <a:gs pos="100000">
                  <a:srgbClr val="CC3399"/>
                </a:gs>
              </a:gsLst>
              <a:lin ang="0" scaled="1"/>
            </a:gradFill>
            <a:ln w="9525">
              <a:solidFill>
                <a:schemeClr val="tx1"/>
              </a:solidFill>
              <a:miter lim="800000"/>
              <a:headEnd/>
              <a:tailEnd/>
            </a:ln>
          </p:spPr>
          <p:txBody>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grpSp>
      <p:sp>
        <p:nvSpPr>
          <p:cNvPr id="9263" name="文本框 269383"/>
          <p:cNvSpPr txBox="1">
            <a:spLocks noChangeArrowheads="1"/>
          </p:cNvSpPr>
          <p:nvPr/>
        </p:nvSpPr>
        <p:spPr bwMode="auto">
          <a:xfrm>
            <a:off x="2869095" y="4245769"/>
            <a:ext cx="33233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r>
              <a:rPr lang="zh-CN" altLang="en-US">
                <a:solidFill>
                  <a:srgbClr val="FF0000"/>
                </a:solidFill>
                <a:latin typeface="楷体_GB2312" pitchFamily="49" charset="-122"/>
                <a:ea typeface="楷体_GB2312" pitchFamily="49" charset="-122"/>
              </a:rPr>
              <a:t>图</a:t>
            </a:r>
            <a:r>
              <a:rPr lang="en-US" altLang="zh-CN">
                <a:solidFill>
                  <a:srgbClr val="FF0000"/>
                </a:solidFill>
                <a:latin typeface="楷体_GB2312" pitchFamily="49" charset="-122"/>
                <a:ea typeface="楷体_GB2312" pitchFamily="49" charset="-122"/>
              </a:rPr>
              <a:t>2</a:t>
            </a:r>
            <a:r>
              <a:rPr lang="zh-CN" altLang="en-US">
                <a:solidFill>
                  <a:srgbClr val="FF0000"/>
                </a:solidFill>
                <a:latin typeface="楷体_GB2312" pitchFamily="49" charset="-122"/>
                <a:ea typeface="楷体_GB2312" pitchFamily="49" charset="-122"/>
              </a:rPr>
              <a:t>：企业竞争模式的演变过程</a:t>
            </a:r>
          </a:p>
        </p:txBody>
      </p:sp>
      <p:sp>
        <p:nvSpPr>
          <p:cNvPr id="9264" name="日期占位符 1"/>
          <p:cNvSpPr>
            <a:spLocks noGrp="1" noChangeArrowheads="1"/>
          </p:cNvSpPr>
          <p:nvPr>
            <p:ph type="dt" sz="quarter" idx="4294967295"/>
          </p:nvPr>
        </p:nvSpPr>
        <p:spPr bwMode="auto">
          <a:xfrm>
            <a:off x="5876925" y="4901804"/>
            <a:ext cx="1428750" cy="18335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Tree>
    <p:extLst>
      <p:ext uri="{BB962C8B-B14F-4D97-AF65-F5344CB8AC3E}">
        <p14:creationId xmlns:p14="http://schemas.microsoft.com/office/powerpoint/2010/main" val="36016509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文本框 268289"/>
          <p:cNvSpPr txBox="1">
            <a:spLocks noChangeArrowheads="1"/>
          </p:cNvSpPr>
          <p:nvPr/>
        </p:nvSpPr>
        <p:spPr bwMode="auto">
          <a:xfrm>
            <a:off x="5948362" y="4868466"/>
            <a:ext cx="2052638" cy="300082"/>
          </a:xfrm>
          <a:prstGeom prst="rect">
            <a:avLst/>
          </a:prstGeom>
          <a:solidFill>
            <a:srgbClr val="DEDE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gn="r"/>
            <a:endParaRPr lang="zh-CN" altLang="en-US" sz="1350">
              <a:ea typeface="宋体" panose="02010600030101010101" pitchFamily="2" charset="-122"/>
            </a:endParaRPr>
          </a:p>
        </p:txBody>
      </p:sp>
      <p:sp>
        <p:nvSpPr>
          <p:cNvPr id="10242" name="文本框 268290"/>
          <p:cNvSpPr txBox="1">
            <a:spLocks noChangeArrowheads="1"/>
          </p:cNvSpPr>
          <p:nvPr/>
        </p:nvSpPr>
        <p:spPr bwMode="auto">
          <a:xfrm>
            <a:off x="1629966" y="1113235"/>
            <a:ext cx="6974482" cy="283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pPr>
              <a:lnSpc>
                <a:spcPct val="130000"/>
              </a:lnSpc>
              <a:spcAft>
                <a:spcPct val="50000"/>
              </a:spcAft>
              <a:buFont typeface="Wingdings" panose="05000000000000000000" pitchFamily="2" charset="2"/>
              <a:buChar char="p"/>
            </a:pPr>
            <a:r>
              <a:rPr lang="zh-CN" altLang="en-US" sz="2100" dirty="0">
                <a:latin typeface="幼圆" panose="02010509060101010101" pitchFamily="49" charset="-122"/>
                <a:ea typeface="幼圆" panose="02010509060101010101" pitchFamily="49" charset="-122"/>
              </a:rPr>
              <a:t> 市场上只有供应链而没有企业。</a:t>
            </a:r>
          </a:p>
          <a:p>
            <a:pPr>
              <a:lnSpc>
                <a:spcPct val="130000"/>
              </a:lnSpc>
              <a:spcAft>
                <a:spcPct val="50000"/>
              </a:spcAft>
              <a:buFont typeface="Wingdings" panose="05000000000000000000" pitchFamily="2" charset="2"/>
              <a:buChar char="p"/>
            </a:pPr>
            <a:r>
              <a:rPr lang="zh-CN" altLang="en-US" sz="2100" dirty="0">
                <a:latin typeface="幼圆" panose="02010509060101010101" pitchFamily="49" charset="-122"/>
                <a:ea typeface="幼圆" panose="02010509060101010101" pitchFamily="49" charset="-122"/>
              </a:rPr>
              <a:t> 真正的竞争不是企业与企业之间的竞争，而是</a:t>
            </a:r>
          </a:p>
          <a:p>
            <a:pPr>
              <a:lnSpc>
                <a:spcPct val="130000"/>
              </a:lnSpc>
              <a:spcAft>
                <a:spcPct val="50000"/>
              </a:spcAft>
              <a:buFont typeface="Wingdings" panose="05000000000000000000" pitchFamily="2" charset="2"/>
              <a:buNone/>
            </a:pPr>
            <a:r>
              <a:rPr lang="zh-CN" altLang="en-US" sz="2100" dirty="0">
                <a:latin typeface="幼圆" panose="02010509060101010101" pitchFamily="49" charset="-122"/>
                <a:ea typeface="幼圆" panose="02010509060101010101" pitchFamily="49" charset="-122"/>
              </a:rPr>
              <a:t>   供应链和供应链之间的竞争。</a:t>
            </a:r>
          </a:p>
          <a:p>
            <a:pPr>
              <a:lnSpc>
                <a:spcPct val="130000"/>
              </a:lnSpc>
              <a:spcAft>
                <a:spcPct val="50000"/>
              </a:spcAft>
              <a:buFont typeface="Wingdings" panose="05000000000000000000" pitchFamily="2" charset="2"/>
              <a:buChar char="p"/>
            </a:pPr>
            <a:endParaRPr lang="zh-CN" altLang="en-US" sz="2100" dirty="0">
              <a:latin typeface="幼圆" panose="02010509060101010101" pitchFamily="49" charset="-122"/>
              <a:ea typeface="幼圆" panose="02010509060101010101" pitchFamily="49" charset="-122"/>
            </a:endParaRPr>
          </a:p>
          <a:p>
            <a:pPr>
              <a:lnSpc>
                <a:spcPct val="130000"/>
              </a:lnSpc>
              <a:spcAft>
                <a:spcPct val="50000"/>
              </a:spcAft>
              <a:buFont typeface="Wingdings" panose="05000000000000000000" pitchFamily="2" charset="2"/>
              <a:buNone/>
            </a:pPr>
            <a:r>
              <a:rPr lang="zh-CN" altLang="en-US" sz="2100" dirty="0">
                <a:latin typeface="幼圆" panose="02010509060101010101" pitchFamily="49" charset="-122"/>
                <a:ea typeface="幼圆" panose="02010509060101010101" pitchFamily="49" charset="-122"/>
              </a:rPr>
              <a:t>            </a:t>
            </a:r>
            <a:r>
              <a:rPr lang="en-US" altLang="zh-CN" sz="2100" dirty="0">
                <a:ea typeface="幼圆" panose="02010509060101010101" pitchFamily="49" charset="-122"/>
              </a:rPr>
              <a:t>——</a:t>
            </a:r>
            <a:r>
              <a:rPr lang="zh-CN" altLang="en-US" sz="2100" dirty="0">
                <a:latin typeface="幼圆" panose="02010509060101010101" pitchFamily="49" charset="-122"/>
                <a:ea typeface="幼圆" panose="02010509060101010101" pitchFamily="49" charset="-122"/>
              </a:rPr>
              <a:t>著名供应链专家马丁</a:t>
            </a:r>
            <a:r>
              <a:rPr lang="en-US" altLang="zh-CN" sz="2100" dirty="0">
                <a:ea typeface="宋体" panose="02010600030101010101" pitchFamily="2" charset="-122"/>
              </a:rPr>
              <a:t>·</a:t>
            </a:r>
            <a:r>
              <a:rPr lang="zh-CN" altLang="en-US" sz="2100" dirty="0">
                <a:ea typeface="宋体" panose="02010600030101010101" pitchFamily="2" charset="-122"/>
              </a:rPr>
              <a:t>克里斯托弗</a:t>
            </a:r>
          </a:p>
        </p:txBody>
      </p:sp>
      <p:sp>
        <p:nvSpPr>
          <p:cNvPr id="10243" name="日期占位符 1"/>
          <p:cNvSpPr>
            <a:spLocks noGrp="1" noChangeArrowheads="1"/>
          </p:cNvSpPr>
          <p:nvPr>
            <p:ph type="dt" sz="quarter" idx="4294967295"/>
          </p:nvPr>
        </p:nvSpPr>
        <p:spPr bwMode="auto">
          <a:xfrm>
            <a:off x="5876925" y="4901804"/>
            <a:ext cx="1428750" cy="18335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latin typeface="Verdana" panose="020B0604030504040204" pitchFamily="34" charset="0"/>
              </a:rPr>
              <a:t> </a:t>
            </a:r>
          </a:p>
        </p:txBody>
      </p:sp>
      <p:sp>
        <p:nvSpPr>
          <p:cNvPr id="10244" name="页脚占位符 2"/>
          <p:cNvSpPr>
            <a:spLocks noGrp="1" noChangeArrowheads="1"/>
          </p:cNvSpPr>
          <p:nvPr>
            <p:ph type="ftr" sz="quarter" idx="4294967295"/>
          </p:nvPr>
        </p:nvSpPr>
        <p:spPr bwMode="auto">
          <a:xfrm>
            <a:off x="5762625" y="4842273"/>
            <a:ext cx="2171700" cy="18335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a:defRPr b="1">
                <a:solidFill>
                  <a:schemeClr val="tx1"/>
                </a:solidFill>
                <a:latin typeface="Arial" panose="020B0604020202020204" pitchFamily="34" charset="0"/>
              </a:defRPr>
            </a:lvl1pPr>
            <a:lvl2pPr>
              <a:defRPr b="1">
                <a:solidFill>
                  <a:schemeClr val="tx1"/>
                </a:solidFill>
                <a:latin typeface="Arial" panose="020B0604020202020204" pitchFamily="34" charset="0"/>
              </a:defRPr>
            </a:lvl2pPr>
            <a:lvl3pPr>
              <a:defRPr b="1">
                <a:solidFill>
                  <a:schemeClr val="tx1"/>
                </a:solidFill>
                <a:latin typeface="Arial" panose="020B0604020202020204" pitchFamily="34" charset="0"/>
              </a:defRPr>
            </a:lvl3pPr>
            <a:lvl4pPr>
              <a:defRPr b="1">
                <a:solidFill>
                  <a:schemeClr val="tx1"/>
                </a:solidFill>
                <a:latin typeface="Arial" panose="020B0604020202020204" pitchFamily="34" charset="0"/>
              </a:defRPr>
            </a:lvl4pPr>
            <a:lvl5pPr>
              <a:defRPr b="1">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b="1">
                <a:solidFill>
                  <a:schemeClr val="tx1"/>
                </a:solidFill>
                <a:latin typeface="Arial" panose="020B0604020202020204" pitchFamily="34" charset="0"/>
              </a:defRPr>
            </a:lvl9pPr>
          </a:lstStyle>
          <a:p>
            <a:r>
              <a:rPr lang="en-US" altLang="zh-CN" smtClean="0">
                <a:solidFill>
                  <a:srgbClr val="CC0000"/>
                </a:solidFill>
              </a:rPr>
              <a:t> </a:t>
            </a:r>
          </a:p>
        </p:txBody>
      </p:sp>
    </p:spTree>
    <p:extLst>
      <p:ext uri="{BB962C8B-B14F-4D97-AF65-F5344CB8AC3E}">
        <p14:creationId xmlns:p14="http://schemas.microsoft.com/office/powerpoint/2010/main" val="25975868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一、供应</a:t>
              </a:r>
              <a:r>
                <a:rPr lang="zh-CN" altLang="en-US" b="1" dirty="0" smtClean="0">
                  <a:solidFill>
                    <a:srgbClr val="0474B6"/>
                  </a:solidFill>
                  <a:latin typeface="华文楷体" panose="02010600040101010101" pitchFamily="2" charset="-122"/>
                  <a:ea typeface="华文楷体" panose="02010600040101010101" pitchFamily="2" charset="-122"/>
                </a:rPr>
                <a:t>链与供应链管理 </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91772" y="1023360"/>
            <a:ext cx="4391660" cy="553998"/>
          </a:xfrm>
          <a:prstGeom prst="rect">
            <a:avLst/>
          </a:prstGeom>
          <a:noFill/>
        </p:spPr>
        <p:txBody>
          <a:bodyPr wrap="square" rtlCol="0" anchor="t">
            <a:spAutoFit/>
          </a:bodyPr>
          <a:lstStyle/>
          <a:p>
            <a:pPr>
              <a:lnSpc>
                <a:spcPct val="150000"/>
              </a:lnSpc>
            </a:pPr>
            <a:r>
              <a:rPr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b="1" dirty="0" err="1">
                <a:latin typeface="微软雅黑" panose="020B0503020204020204" pitchFamily="34" charset="-122"/>
                <a:ea typeface="微软雅黑" panose="020B0503020204020204" pitchFamily="34" charset="-122"/>
                <a:cs typeface="微软雅黑" panose="020B0503020204020204" pitchFamily="34" charset="-122"/>
                <a:sym typeface="+mn-ea"/>
              </a:rPr>
              <a:t>一）</a:t>
            </a:r>
            <a:r>
              <a:rPr sz="2000" b="1"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供应链的定义</a:t>
            </a:r>
            <a:endParaRPr 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文本框 2"/>
          <p:cNvSpPr txBox="1"/>
          <p:nvPr/>
        </p:nvSpPr>
        <p:spPr>
          <a:xfrm>
            <a:off x="403860" y="1751533"/>
            <a:ext cx="7984490" cy="1754326"/>
          </a:xfrm>
          <a:prstGeom prst="rect">
            <a:avLst/>
          </a:prstGeom>
          <a:noFill/>
        </p:spPr>
        <p:txBody>
          <a:bodyPr wrap="square" rtlCol="0" anchor="t">
            <a:spAutoFit/>
          </a:bodyPr>
          <a:lstStyle/>
          <a:p>
            <a:pPr algn="just">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供应链：供应链</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(SC,</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即</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Supply Chain)</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是围绕核心企业</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通过对信息流、物流、资金流的控制</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从采购原材料开始</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制成中间产品以及最终产品</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最后由销售网络把产品送到消费者手中</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将供应商、制造商、分销商、零售商</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直到最终用户连成一个整体的功能网链结构模式。</a:t>
            </a:r>
          </a:p>
        </p:txBody>
      </p:sp>
      <p:sp>
        <p:nvSpPr>
          <p:cNvPr id="7" name="椭圆 6"/>
          <p:cNvSpPr/>
          <p:nvPr/>
        </p:nvSpPr>
        <p:spPr>
          <a:xfrm>
            <a:off x="252730"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供应商</a:t>
            </a:r>
          </a:p>
        </p:txBody>
      </p:sp>
      <p:sp>
        <p:nvSpPr>
          <p:cNvPr id="9" name="椭圆 8"/>
          <p:cNvSpPr/>
          <p:nvPr/>
        </p:nvSpPr>
        <p:spPr>
          <a:xfrm>
            <a:off x="1404620"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制造商</a:t>
            </a:r>
          </a:p>
        </p:txBody>
      </p:sp>
      <p:sp>
        <p:nvSpPr>
          <p:cNvPr id="11" name="椭圆 10"/>
          <p:cNvSpPr/>
          <p:nvPr/>
        </p:nvSpPr>
        <p:spPr>
          <a:xfrm>
            <a:off x="2556510"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分销商</a:t>
            </a:r>
          </a:p>
        </p:txBody>
      </p:sp>
      <p:sp>
        <p:nvSpPr>
          <p:cNvPr id="12" name="椭圆 11"/>
          <p:cNvSpPr/>
          <p:nvPr/>
        </p:nvSpPr>
        <p:spPr>
          <a:xfrm>
            <a:off x="3709035"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零售商</a:t>
            </a:r>
          </a:p>
        </p:txBody>
      </p:sp>
      <p:sp>
        <p:nvSpPr>
          <p:cNvPr id="13" name="椭圆 12"/>
          <p:cNvSpPr/>
          <p:nvPr/>
        </p:nvSpPr>
        <p:spPr>
          <a:xfrm>
            <a:off x="4933315"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运输商</a:t>
            </a:r>
          </a:p>
        </p:txBody>
      </p:sp>
      <p:sp>
        <p:nvSpPr>
          <p:cNvPr id="14" name="椭圆 13"/>
          <p:cNvSpPr/>
          <p:nvPr/>
        </p:nvSpPr>
        <p:spPr>
          <a:xfrm>
            <a:off x="6099175"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仓储商</a:t>
            </a:r>
          </a:p>
        </p:txBody>
      </p:sp>
      <p:sp>
        <p:nvSpPr>
          <p:cNvPr id="15" name="椭圆 14"/>
          <p:cNvSpPr/>
          <p:nvPr/>
        </p:nvSpPr>
        <p:spPr>
          <a:xfrm>
            <a:off x="7235825" y="4152265"/>
            <a:ext cx="1374140" cy="47879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sz="2000">
                <a:latin typeface="微软雅黑" panose="020B0503020204020204" pitchFamily="34" charset="-122"/>
                <a:ea typeface="微软雅黑" panose="020B0503020204020204" pitchFamily="34" charset="-122"/>
              </a:rPr>
              <a:t>客户</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_rels/them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spDef>
      <a:spPr bwMode="auto">
        <a:gradFill rotWithShape="1">
          <a:gsLst>
            <a:gs pos="0">
              <a:srgbClr val="0000FF"/>
            </a:gs>
            <a:gs pos="50000">
              <a:schemeClr val="bg1"/>
            </a:gs>
            <a:gs pos="100000">
              <a:srgbClr val="0000FF"/>
            </a:gs>
          </a:gsLst>
          <a:lin ang="5400000" scaled="1"/>
        </a:gradFill>
        <a:ln w="9525">
          <a:solidFill>
            <a:srgbClr val="000000"/>
          </a:solidFill>
          <a:round/>
          <a:headEnd/>
          <a:tailEnd/>
        </a:ln>
        <a:effectLst/>
      </a:spPr>
      <a:bodyPr lIns="72000" tIns="0" rIns="0" bIns="0"/>
      <a:lstStyle>
        <a:defPPr>
          <a:defRPr b="1" dirty="0">
            <a:solidFill>
              <a:srgbClr val="000000"/>
            </a:solidFill>
            <a:ea typeface="黑体" pitchFamily="2" charset="-122"/>
          </a:defRPr>
        </a:defPPr>
      </a:lstStyle>
    </a:spDef>
  </a:objectDefaults>
  <a:extraClrSchemeLst/>
</a:theme>
</file>

<file path=ppt/theme/theme8.xml><?xml version="1.0" encoding="utf-8"?>
<a:theme xmlns:a="http://schemas.openxmlformats.org/drawingml/2006/main" name="演示设计">
  <a:themeElements>
    <a:clrScheme name="演示设计 1">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fontScheme name="演示设计">
      <a:majorFont>
        <a:latin typeface="华文细黑"/>
        <a:ea typeface="黑体"/>
        <a:cs typeface=""/>
      </a:majorFont>
      <a:minorFont>
        <a:latin typeface="华文细黑"/>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演示设计 1">
        <a:dk1>
          <a:srgbClr val="000000"/>
        </a:dk1>
        <a:lt1>
          <a:srgbClr val="FFFFFF"/>
        </a:lt1>
        <a:dk2>
          <a:srgbClr val="000000"/>
        </a:dk2>
        <a:lt2>
          <a:srgbClr val="B2B2B2"/>
        </a:lt2>
        <a:accent1>
          <a:srgbClr val="FF0517"/>
        </a:accent1>
        <a:accent2>
          <a:srgbClr val="BC000D"/>
        </a:accent2>
        <a:accent3>
          <a:srgbClr val="FFFFFF"/>
        </a:accent3>
        <a:accent4>
          <a:srgbClr val="000000"/>
        </a:accent4>
        <a:accent5>
          <a:srgbClr val="FFAAAB"/>
        </a:accent5>
        <a:accent6>
          <a:srgbClr val="AA000B"/>
        </a:accent6>
        <a:hlink>
          <a:srgbClr val="3A0004"/>
        </a:hlink>
        <a:folHlink>
          <a:srgbClr val="FF3B3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TotalTime>
  <Words>2196</Words>
  <Application>Microsoft Office PowerPoint</Application>
  <PresentationFormat>全屏显示(16:9)</PresentationFormat>
  <Paragraphs>279</Paragraphs>
  <Slides>32</Slides>
  <Notes>2</Notes>
  <HiddenSlides>0</HiddenSlides>
  <MMClips>0</MMClips>
  <ScaleCrop>false</ScaleCrop>
  <HeadingPairs>
    <vt:vector size="6" baseType="variant">
      <vt:variant>
        <vt:lpstr>已用的字体</vt:lpstr>
      </vt:variant>
      <vt:variant>
        <vt:i4>20</vt:i4>
      </vt:variant>
      <vt:variant>
        <vt:lpstr>主题</vt:lpstr>
      </vt:variant>
      <vt:variant>
        <vt:i4>8</vt:i4>
      </vt:variant>
      <vt:variant>
        <vt:lpstr>幻灯片标题</vt:lpstr>
      </vt:variant>
      <vt:variant>
        <vt:i4>32</vt:i4>
      </vt:variant>
    </vt:vector>
  </HeadingPairs>
  <TitlesOfParts>
    <vt:vector size="60" baseType="lpstr">
      <vt:lpstr>Bosch Office Sans</vt:lpstr>
      <vt:lpstr>黑体</vt:lpstr>
      <vt:lpstr>华文楷体</vt:lpstr>
      <vt:lpstr>华文细黑</vt:lpstr>
      <vt:lpstr>楷体_GB2312</vt:lpstr>
      <vt:lpstr>隶书</vt:lpstr>
      <vt:lpstr>宋体</vt:lpstr>
      <vt:lpstr>微软雅黑</vt:lpstr>
      <vt:lpstr>幼圆</vt:lpstr>
      <vt:lpstr>Arial</vt:lpstr>
      <vt:lpstr>Arial Black</vt:lpstr>
      <vt:lpstr>Calibri</vt:lpstr>
      <vt:lpstr>Cambria</vt:lpstr>
      <vt:lpstr>Maiandra GD</vt:lpstr>
      <vt:lpstr>Times New Roman</vt:lpstr>
      <vt:lpstr>Verdana</vt:lpstr>
      <vt:lpstr>Webdings</vt:lpstr>
      <vt:lpstr>Wingdings</vt:lpstr>
      <vt:lpstr>Wingdings 2</vt:lpstr>
      <vt:lpstr>Wingdings 3</vt:lpstr>
      <vt:lpstr>Office 主题​​</vt:lpstr>
      <vt:lpstr>Bosch</vt:lpstr>
      <vt:lpstr>1_Bosch</vt:lpstr>
      <vt:lpstr>5_Office Theme</vt:lpstr>
      <vt:lpstr>Office Theme</vt:lpstr>
      <vt:lpstr>2_Office Theme</vt:lpstr>
      <vt:lpstr>龙腾四海</vt:lpstr>
      <vt:lpstr>演示设计</vt:lpstr>
      <vt:lpstr>PowerPoint 演示文稿</vt:lpstr>
      <vt:lpstr>PowerPoint 演示文稿</vt:lpstr>
      <vt:lpstr>PowerPoint 演示文稿</vt:lpstr>
      <vt:lpstr>任务三</vt:lpstr>
      <vt:lpstr>PowerPoint 演示文稿</vt:lpstr>
      <vt:lpstr>PowerPoint 演示文稿</vt:lpstr>
      <vt:lpstr>PowerPoint 演示文稿</vt:lpstr>
      <vt:lpstr>PowerPoint 演示文稿</vt:lpstr>
      <vt:lpstr>PowerPoint 演示文稿</vt:lpstr>
      <vt:lpstr>一、供应链与供应链管理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715</cp:revision>
  <dcterms:created xsi:type="dcterms:W3CDTF">2020-05-27T12:17:00Z</dcterms:created>
  <dcterms:modified xsi:type="dcterms:W3CDTF">2025-08-23T02:18:18Z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2052-11.1.0.11691</vt:lpwstr>
  </property>
  <property fmtid="{D5CDD505-2E9C-101B-9397-08002B2CF9AE}" pid="3" name="ICV">
    <vt:lpwstr>157700F2AF8941F386043FF74975DD27</vt:lpwstr>
  </property>
  <property fmtid="{D5CDD505-2E9C-101B-9397-08002B2CF9AE}" pid="4" name="commondata">
    <vt:lpwstr>eyJoZGlkIjoiY2JjYjAwOGFlNzdiMjk5NDU3ZGQwNzIyYjY2N2UyMDcifQ==</vt:lpwstr>
  </property>
</Properties>
</file>